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0413" cy="6859588"/>
  <p:notesSz cx="9144000" cy="6858000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516" y="-7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Husainov.i\Desktop\2017%20&#1075;&#1086;&#1076;\&#1054;&#1090;&#1095;&#1077;&#1090;&#1099;%20&#1087;&#1086;%20&#1072;&#1083;&#1082;%20&#1088;&#1099;&#1085;&#1082;&#1091;\2016%20&#1075;&#1086;&#1076;\&#1050;&#1085;&#1080;&#1075;&#1072;1.xlsx" TargetMode="External"/><Relationship Id="rId1" Type="http://schemas.openxmlformats.org/officeDocument/2006/relationships/image" Target="../media/image2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Husainov.i\Desktop\2017%20&#1075;&#1086;&#1076;\&#1054;&#1090;&#1095;&#1077;&#1090;&#1099;%20&#1087;&#1086;%20&#1072;&#1083;&#1082;%20&#1088;&#1099;&#1085;&#1082;&#1091;\2016%20&#1075;&#1086;&#1076;\&#1050;&#1085;&#1080;&#1075;&#1072;1.xlsx" TargetMode="External"/><Relationship Id="rId1" Type="http://schemas.openxmlformats.org/officeDocument/2006/relationships/image" Target="../media/image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usainov.i\Desktop\2017%20&#1075;&#1086;&#1076;\&#1054;&#1090;&#1095;&#1077;&#1090;&#1099;%20&#1087;&#1086;%20&#1072;&#1083;&#1082;%20&#1088;&#1099;&#1085;&#1082;&#1091;\2016%20&#1075;&#1086;&#1076;\&#1050;&#1085;&#1080;&#1075;&#1072;1.xlsx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sainov.i\Desktop\&#1089;&#1090;&#1088;&#1091;&#1082;&#1090;&#1091;&#1088;&#1072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sainov.i\Desktop\2017%20&#1075;&#1086;&#1076;\&#1054;&#1090;&#1095;&#1077;&#1090;&#1099;%20&#1087;&#1086;%20&#1072;&#1083;&#1082;%20&#1088;&#1099;&#1085;&#1082;&#1091;\2016%20&#1075;&#1086;&#1076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4728237095363081E-2"/>
          <c:y val="3.1450374561556652E-2"/>
          <c:w val="0.93610497857335206"/>
          <c:h val="0.825519386734807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шампан!$E$8</c:f>
              <c:strCache>
                <c:ptCount val="1"/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шампан!$F$7:$I$7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шампан!$F$8:$I$8</c:f>
              <c:numCache>
                <c:formatCode>General</c:formatCode>
                <c:ptCount val="4"/>
                <c:pt idx="0">
                  <c:v>205</c:v>
                </c:pt>
                <c:pt idx="1">
                  <c:v>337</c:v>
                </c:pt>
                <c:pt idx="2">
                  <c:v>643</c:v>
                </c:pt>
                <c:pt idx="3">
                  <c:v>828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0"/>
        <c:axId val="120098176"/>
        <c:axId val="120902784"/>
      </c:barChart>
      <c:catAx>
        <c:axId val="120098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20902784"/>
        <c:crosses val="autoZero"/>
        <c:auto val="1"/>
        <c:lblAlgn val="ctr"/>
        <c:lblOffset val="100"/>
        <c:noMultiLvlLbl val="0"/>
      </c:catAx>
      <c:valAx>
        <c:axId val="120902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0098176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6">
        <a:lumMod val="20000"/>
        <a:lumOff val="80000"/>
      </a:schemeClr>
    </a:solidFill>
  </c:sp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555555555555555E-2"/>
          <c:y val="2.1042106432618596E-3"/>
          <c:w val="0.93888888888888888"/>
          <c:h val="0.854409896484931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башспирт!$C$8</c:f>
              <c:strCache>
                <c:ptCount val="1"/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башспирт!$F$7:$I$7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башспирт!$F$8:$I$8</c:f>
              <c:numCache>
                <c:formatCode>General</c:formatCode>
                <c:ptCount val="4"/>
                <c:pt idx="0">
                  <c:v>2865</c:v>
                </c:pt>
                <c:pt idx="1">
                  <c:v>2802</c:v>
                </c:pt>
                <c:pt idx="2">
                  <c:v>2935</c:v>
                </c:pt>
                <c:pt idx="3">
                  <c:v>3513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80"/>
        <c:overlap val="4"/>
        <c:axId val="140372992"/>
        <c:axId val="152700032"/>
      </c:barChart>
      <c:catAx>
        <c:axId val="140372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52700032"/>
        <c:crosses val="autoZero"/>
        <c:auto val="1"/>
        <c:lblAlgn val="ctr"/>
        <c:lblOffset val="100"/>
        <c:noMultiLvlLbl val="0"/>
      </c:catAx>
      <c:valAx>
        <c:axId val="152700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03729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2">
        <a:lumMod val="90000"/>
      </a:schemeClr>
    </a:solidFill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271765374423728E-2"/>
          <c:y val="0.11796918822550045"/>
          <c:w val="0.94121317836606322"/>
          <c:h val="0.775901415898218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пиво!$E$8</c:f>
              <c:strCache>
                <c:ptCount val="1"/>
                <c:pt idx="0">
                  <c:v>Эфес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пиво!$F$7:$I$7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пиво!$F$8:$I$8</c:f>
              <c:numCache>
                <c:formatCode>0.0</c:formatCode>
                <c:ptCount val="4"/>
                <c:pt idx="0">
                  <c:v>23.105</c:v>
                </c:pt>
                <c:pt idx="1">
                  <c:v>16.079999999999998</c:v>
                </c:pt>
                <c:pt idx="2">
                  <c:v>15.173</c:v>
                </c:pt>
                <c:pt idx="3">
                  <c:v>19.207999999999998</c:v>
                </c:pt>
              </c:numCache>
            </c:numRef>
          </c:val>
        </c:ser>
        <c:ser>
          <c:idx val="1"/>
          <c:order val="1"/>
          <c:tx>
            <c:strRef>
              <c:f>пиво!$E$9</c:f>
              <c:strCache>
                <c:ptCount val="1"/>
                <c:pt idx="0">
                  <c:v>Шихан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dLbls>
            <c:txPr>
              <a:bodyPr/>
              <a:lstStyle/>
              <a:p>
                <a:pPr>
                  <a:defRPr sz="1200" b="1">
                    <a:solidFill>
                      <a:schemeClr val="tx2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пиво!$F$7:$I$7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пиво!$F$9:$I$9</c:f>
              <c:numCache>
                <c:formatCode>0.0</c:formatCode>
                <c:ptCount val="4"/>
                <c:pt idx="0">
                  <c:v>12.406000000000001</c:v>
                </c:pt>
                <c:pt idx="1">
                  <c:v>11.1</c:v>
                </c:pt>
                <c:pt idx="2">
                  <c:v>9.6999999999999993</c:v>
                </c:pt>
                <c:pt idx="3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0"/>
        <c:overlap val="-10"/>
        <c:axId val="161932416"/>
        <c:axId val="161934336"/>
      </c:barChart>
      <c:catAx>
        <c:axId val="161932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161934336"/>
        <c:crosses val="autoZero"/>
        <c:auto val="1"/>
        <c:lblAlgn val="ctr"/>
        <c:lblOffset val="100"/>
        <c:noMultiLvlLbl val="0"/>
      </c:catAx>
      <c:valAx>
        <c:axId val="16193433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61932416"/>
        <c:crosses val="autoZero"/>
        <c:crossBetween val="between"/>
      </c:valAx>
    </c:plotArea>
    <c:plotVisOnly val="1"/>
    <c:dispBlanksAs val="gap"/>
    <c:showDLblsOverMax val="0"/>
  </c:chart>
  <c:spPr>
    <a:solidFill>
      <a:schemeClr val="accent5">
        <a:lumMod val="20000"/>
        <a:lumOff val="80000"/>
      </a:schemeClr>
    </a:solidFill>
  </c:sp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"/>
      <c:rotY val="20"/>
      <c:depthPercent val="110"/>
      <c:rAngAx val="0"/>
      <c:perspective val="0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Лист3!$D$26</c:f>
              <c:strCache>
                <c:ptCount val="1"/>
                <c:pt idx="0">
                  <c:v>Башспирт</c:v>
                </c:pt>
              </c:strCache>
            </c:strRef>
          </c:tx>
          <c:spPr>
            <a:solidFill>
              <a:srgbClr val="2FA16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6.0816997345122014E-3"/>
                  <c:y val="-4.5284007482652079E-2"/>
                </c:manualLayout>
              </c:layout>
              <c:spPr>
                <a:noFill/>
              </c:spPr>
              <c:txPr>
                <a:bodyPr/>
                <a:lstStyle/>
                <a:p>
                  <a:pPr>
                    <a:defRPr sz="1800" b="1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185067526415994E-16"/>
                  <c:y val="0.124999999999999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Лист3!$E$26:$F$26</c:f>
              <c:numCache>
                <c:formatCode>General</c:formatCode>
                <c:ptCount val="2"/>
                <c:pt idx="0">
                  <c:v>164</c:v>
                </c:pt>
                <c:pt idx="1">
                  <c:v>1762</c:v>
                </c:pt>
              </c:numCache>
            </c:numRef>
          </c:val>
        </c:ser>
        <c:ser>
          <c:idx val="1"/>
          <c:order val="1"/>
          <c:tx>
            <c:strRef>
              <c:f>Лист3!$D$27</c:f>
              <c:strCache>
                <c:ptCount val="1"/>
                <c:pt idx="0">
                  <c:v>Эфес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2.7777777777778286E-3"/>
                  <c:y val="0.1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720904573821301E-3"/>
                  <c:y val="0.1198218966661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Лист3!$E$27:$F$27</c:f>
              <c:numCache>
                <c:formatCode>General</c:formatCode>
                <c:ptCount val="2"/>
                <c:pt idx="0">
                  <c:v>3926</c:v>
                </c:pt>
                <c:pt idx="1">
                  <c:v>2647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8784640"/>
        <c:axId val="188786176"/>
        <c:axId val="134322816"/>
      </c:bar3DChart>
      <c:catAx>
        <c:axId val="188784640"/>
        <c:scaling>
          <c:orientation val="minMax"/>
        </c:scaling>
        <c:delete val="1"/>
        <c:axPos val="b"/>
        <c:majorTickMark val="out"/>
        <c:minorTickMark val="none"/>
        <c:tickLblPos val="nextTo"/>
        <c:crossAx val="188786176"/>
        <c:crosses val="autoZero"/>
        <c:auto val="1"/>
        <c:lblAlgn val="ctr"/>
        <c:lblOffset val="100"/>
        <c:noMultiLvlLbl val="0"/>
      </c:catAx>
      <c:valAx>
        <c:axId val="188786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8784640"/>
        <c:crosses val="autoZero"/>
        <c:crossBetween val="between"/>
      </c:valAx>
      <c:serAx>
        <c:axId val="134322816"/>
        <c:scaling>
          <c:orientation val="minMax"/>
        </c:scaling>
        <c:delete val="1"/>
        <c:axPos val="b"/>
        <c:majorTickMark val="out"/>
        <c:minorTickMark val="none"/>
        <c:tickLblPos val="nextTo"/>
        <c:crossAx val="188786176"/>
        <c:crosses val="autoZero"/>
      </c:ser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176927705986119"/>
          <c:y val="6.0935449576100018E-2"/>
          <c:w val="0.74388905058673371"/>
          <c:h val="0.8540457576876565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Лист4!$C$9</c:f>
              <c:strCache>
                <c:ptCount val="1"/>
                <c:pt idx="0">
                  <c:v>Лицензиаты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Лист4!$D$8:$G$8</c:f>
              <c:numCache>
                <c:formatCode>m/d/yyyy</c:formatCode>
                <c:ptCount val="4"/>
                <c:pt idx="0">
                  <c:v>42005</c:v>
                </c:pt>
                <c:pt idx="1">
                  <c:v>42370</c:v>
                </c:pt>
                <c:pt idx="2">
                  <c:v>42736</c:v>
                </c:pt>
                <c:pt idx="3">
                  <c:v>43101</c:v>
                </c:pt>
              </c:numCache>
            </c:numRef>
          </c:cat>
          <c:val>
            <c:numRef>
              <c:f>Лист4!$D$9:$G$9</c:f>
              <c:numCache>
                <c:formatCode>General</c:formatCode>
                <c:ptCount val="4"/>
                <c:pt idx="0">
                  <c:v>1971</c:v>
                </c:pt>
                <c:pt idx="1">
                  <c:v>1793</c:v>
                </c:pt>
                <c:pt idx="2">
                  <c:v>1598</c:v>
                </c:pt>
                <c:pt idx="3">
                  <c:v>1528</c:v>
                </c:pt>
              </c:numCache>
            </c:numRef>
          </c:val>
        </c:ser>
        <c:ser>
          <c:idx val="1"/>
          <c:order val="1"/>
          <c:tx>
            <c:strRef>
              <c:f>Лист4!$C$10</c:f>
              <c:strCache>
                <c:ptCount val="1"/>
                <c:pt idx="0">
                  <c:v>Объекты торговли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Лист4!$D$8:$G$8</c:f>
              <c:numCache>
                <c:formatCode>m/d/yyyy</c:formatCode>
                <c:ptCount val="4"/>
                <c:pt idx="0">
                  <c:v>42005</c:v>
                </c:pt>
                <c:pt idx="1">
                  <c:v>42370</c:v>
                </c:pt>
                <c:pt idx="2">
                  <c:v>42736</c:v>
                </c:pt>
                <c:pt idx="3">
                  <c:v>43101</c:v>
                </c:pt>
              </c:numCache>
            </c:numRef>
          </c:cat>
          <c:val>
            <c:numRef>
              <c:f>Лист4!$D$10:$G$10</c:f>
              <c:numCache>
                <c:formatCode>General</c:formatCode>
                <c:ptCount val="4"/>
                <c:pt idx="0">
                  <c:v>5981</c:v>
                </c:pt>
                <c:pt idx="1">
                  <c:v>5739</c:v>
                </c:pt>
                <c:pt idx="2">
                  <c:v>5505</c:v>
                </c:pt>
                <c:pt idx="3">
                  <c:v>5109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627968"/>
        <c:axId val="228629504"/>
      </c:barChart>
      <c:dateAx>
        <c:axId val="228627968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solidFill>
                  <a:schemeClr val="tx2"/>
                </a:solidFill>
              </a:defRPr>
            </a:pPr>
            <a:endParaRPr lang="ru-RU"/>
          </a:p>
        </c:txPr>
        <c:crossAx val="228629504"/>
        <c:crosses val="autoZero"/>
        <c:auto val="1"/>
        <c:lblOffset val="100"/>
        <c:baseTimeUnit val="years"/>
      </c:dateAx>
      <c:valAx>
        <c:axId val="228629504"/>
        <c:scaling>
          <c:orientation val="minMax"/>
          <c:max val="6000"/>
        </c:scaling>
        <c:delete val="1"/>
        <c:axPos val="b"/>
        <c:numFmt formatCode="General" sourceLinked="1"/>
        <c:majorTickMark val="out"/>
        <c:minorTickMark val="none"/>
        <c:tickLblPos val="nextTo"/>
        <c:crossAx val="22862796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 b="1">
              <a:solidFill>
                <a:schemeClr val="tx2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30"/>
      <c:rAngAx val="0"/>
      <c:perspective val="0"/>
    </c:view3D>
    <c:floor>
      <c:thickness val="0"/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0555555555555555E-2"/>
          <c:y val="0"/>
          <c:w val="0.87599004943659153"/>
          <c:h val="0.9013662460443463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Лист7!$J$5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3.2128514056224897E-2"/>
                  <c:y val="1.137866401941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805890227577074E-2"/>
                  <c:y val="2.5601994043672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Лист7!$K$4:$L$4</c:f>
              <c:strCache>
                <c:ptCount val="2"/>
                <c:pt idx="0">
                  <c:v>Алкогольная продукция</c:v>
                </c:pt>
                <c:pt idx="1">
                  <c:v>Водка</c:v>
                </c:pt>
              </c:strCache>
            </c:strRef>
          </c:cat>
          <c:val>
            <c:numRef>
              <c:f>Лист7!$K$5:$L$5</c:f>
              <c:numCache>
                <c:formatCode>0.00</c:formatCode>
                <c:ptCount val="2"/>
                <c:pt idx="0" formatCode="General">
                  <c:v>10.210000000000001</c:v>
                </c:pt>
                <c:pt idx="1">
                  <c:v>5.05</c:v>
                </c:pt>
              </c:numCache>
            </c:numRef>
          </c:val>
        </c:ser>
        <c:ser>
          <c:idx val="1"/>
          <c:order val="1"/>
          <c:tx>
            <c:strRef>
              <c:f>Лист7!$J$6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2128514056224945E-2"/>
                  <c:y val="1.706777203966581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2838018741633198E-2"/>
                  <c:y val="1.422333002426259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Лист7!$K$4:$L$4</c:f>
              <c:strCache>
                <c:ptCount val="2"/>
                <c:pt idx="0">
                  <c:v>Алкогольная продукция</c:v>
                </c:pt>
                <c:pt idx="1">
                  <c:v>Водка</c:v>
                </c:pt>
              </c:strCache>
            </c:strRef>
          </c:cat>
          <c:val>
            <c:numRef>
              <c:f>Лист7!$K$6:$L$6</c:f>
              <c:numCache>
                <c:formatCode>General</c:formatCode>
                <c:ptCount val="2"/>
                <c:pt idx="0">
                  <c:v>11.03</c:v>
                </c:pt>
                <c:pt idx="1">
                  <c:v>5.36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gapDepth val="50"/>
        <c:shape val="box"/>
        <c:axId val="235549056"/>
        <c:axId val="235550592"/>
        <c:axId val="139002304"/>
      </c:bar3DChart>
      <c:catAx>
        <c:axId val="235549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50" b="1">
                <a:solidFill>
                  <a:schemeClr val="tx2"/>
                </a:solidFill>
              </a:defRPr>
            </a:pPr>
            <a:endParaRPr lang="ru-RU"/>
          </a:p>
        </c:txPr>
        <c:crossAx val="235550592"/>
        <c:crosses val="autoZero"/>
        <c:auto val="1"/>
        <c:lblAlgn val="ctr"/>
        <c:lblOffset val="100"/>
        <c:noMultiLvlLbl val="0"/>
      </c:catAx>
      <c:valAx>
        <c:axId val="2355505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35549056"/>
        <c:crosses val="autoZero"/>
        <c:crossBetween val="between"/>
      </c:valAx>
      <c:serAx>
        <c:axId val="1390023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/>
                </a:solidFill>
              </a:defRPr>
            </a:pPr>
            <a:endParaRPr lang="ru-RU"/>
          </a:p>
        </c:txPr>
        <c:crossAx val="235550592"/>
        <c:crosses val="autoZero"/>
      </c:ser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800F55-F521-43A6-88F2-43F4F0C904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37B6A0-C114-4FBB-B98F-93A034616D0B}">
      <dgm:prSet phldrT="[Текст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sz="1600" b="1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Первая группа (</a:t>
          </a:r>
          <a:r>
            <a:rPr lang="en-US" sz="1600" b="1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I)</a:t>
          </a:r>
          <a:endParaRPr lang="ru-RU" sz="1600" b="1" dirty="0" smtClean="0">
            <a:solidFill>
              <a:srgbClr val="FFC000"/>
            </a:solidFill>
            <a:latin typeface="Arial" panose="020B0604020202020204" pitchFamily="34" charset="0"/>
            <a:ea typeface="Tahoma" panose="020B060403050404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Показатели, характеризующие уровень легальной розничной продажи алкогольной продукции на душу населения в субъекте РФ</a:t>
          </a:r>
          <a:endParaRPr lang="ru-RU" sz="16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7C02FF-87ED-4BB8-8792-B0130C30BEF0}" type="parTrans" cxnId="{AE12A067-BBCB-43AB-A928-016EE0A884CB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345369-AE16-4A24-8359-BA13BA964443}" type="sibTrans" cxnId="{AE12A067-BBCB-43AB-A928-016EE0A884CB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890FB1C-E782-4657-A9C9-5D0C5AE1B127}">
      <dgm:prSet phldrT="[Текст]" custT="1"/>
      <dgm:spPr>
        <a:solidFill>
          <a:schemeClr val="accent4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Вторая группа (</a:t>
          </a:r>
          <a:r>
            <a:rPr lang="en-US" sz="1600" b="1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II</a:t>
          </a:r>
          <a:r>
            <a:rPr lang="ru-RU" sz="1600" b="1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)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Показатели, характеризующие эффективность работы органов исполнительной власти субъектов РФ по контролю за розничными продажами алкогольной продукции и федеральных органов власти, обладающих соответствующими полномочиями</a:t>
          </a:r>
          <a:endParaRPr lang="ru-RU" sz="16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7176E1-9468-4D88-9AC7-B602B5031EF7}" type="parTrans" cxnId="{B546F2D8-7693-4660-A25A-604E45666A64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75A1A7-8E3F-43B2-B8C2-06F8F4340932}" type="sibTrans" cxnId="{B546F2D8-7693-4660-A25A-604E45666A64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61B6A5-D8B4-46B1-A0E9-9062192575A7}">
      <dgm:prSet phldrT="[Текст]" custT="1"/>
      <dgm:spPr>
        <a:solidFill>
          <a:schemeClr val="accent5"/>
        </a:solidFill>
      </dgm:spPr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Третья группа (</a:t>
          </a:r>
          <a:r>
            <a:rPr lang="en-US" sz="16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III</a:t>
          </a:r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)</a:t>
          </a:r>
          <a:endParaRPr lang="en-US" sz="1600" b="1" dirty="0" smtClean="0">
            <a:solidFill>
              <a:schemeClr val="accent6">
                <a:lumMod val="60000"/>
                <a:lumOff val="40000"/>
              </a:schemeClr>
            </a:solidFill>
            <a:latin typeface="Arial" panose="020B0604020202020204" pitchFamily="34" charset="0"/>
            <a:ea typeface="Tahoma" panose="020B0604030504040204" pitchFamily="34" charset="0"/>
            <a:cs typeface="Arial" panose="020B0604020202020204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Показатели, характеризующие последствия потребления населением алкогольной продукции на территориях субъектов РФ</a:t>
          </a:r>
          <a:endParaRPr lang="ru-RU" sz="16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A2F941-1119-42E2-8D48-2A4E8C8886A6}" type="parTrans" cxnId="{FDDDF154-F735-4C5C-B7CE-499E34590BB5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E179A6-3E29-4EA5-9700-8B7667F132E9}" type="sibTrans" cxnId="{FDDDF154-F735-4C5C-B7CE-499E34590BB5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FBD521-E23C-46C3-97D2-7505BCA3A245}" type="pres">
      <dgm:prSet presAssocID="{A1800F55-F521-43A6-88F2-43F4F0C904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C633B39-6657-4476-BABC-913ADEC1E807}" type="pres">
      <dgm:prSet presAssocID="{A1800F55-F521-43A6-88F2-43F4F0C9048A}" presName="Name1" presStyleCnt="0"/>
      <dgm:spPr/>
    </dgm:pt>
    <dgm:pt modelId="{857ED6EF-735B-4EEB-A1FF-9D3684B224EF}" type="pres">
      <dgm:prSet presAssocID="{A1800F55-F521-43A6-88F2-43F4F0C9048A}" presName="cycle" presStyleCnt="0"/>
      <dgm:spPr/>
    </dgm:pt>
    <dgm:pt modelId="{C4090415-11E0-458D-9CFD-93EA42989D1A}" type="pres">
      <dgm:prSet presAssocID="{A1800F55-F521-43A6-88F2-43F4F0C9048A}" presName="srcNode" presStyleLbl="node1" presStyleIdx="0" presStyleCnt="3"/>
      <dgm:spPr/>
    </dgm:pt>
    <dgm:pt modelId="{B5E9BF69-EC53-497A-8835-394F9150BF1A}" type="pres">
      <dgm:prSet presAssocID="{A1800F55-F521-43A6-88F2-43F4F0C9048A}" presName="conn" presStyleLbl="parChTrans1D2" presStyleIdx="0" presStyleCnt="1"/>
      <dgm:spPr/>
      <dgm:t>
        <a:bodyPr/>
        <a:lstStyle/>
        <a:p>
          <a:endParaRPr lang="ru-RU"/>
        </a:p>
      </dgm:t>
    </dgm:pt>
    <dgm:pt modelId="{E1BA572F-8DCC-4E95-BABE-801188F9C8F6}" type="pres">
      <dgm:prSet presAssocID="{A1800F55-F521-43A6-88F2-43F4F0C9048A}" presName="extraNode" presStyleLbl="node1" presStyleIdx="0" presStyleCnt="3"/>
      <dgm:spPr/>
    </dgm:pt>
    <dgm:pt modelId="{2C79899B-67B4-40BD-8FEA-36459800E6EF}" type="pres">
      <dgm:prSet presAssocID="{A1800F55-F521-43A6-88F2-43F4F0C9048A}" presName="dstNode" presStyleLbl="node1" presStyleIdx="0" presStyleCnt="3"/>
      <dgm:spPr/>
    </dgm:pt>
    <dgm:pt modelId="{5B0469A3-AF23-485B-B781-3F6C47E65B5F}" type="pres">
      <dgm:prSet presAssocID="{4537B6A0-C114-4FBB-B98F-93A034616D0B}" presName="text_1" presStyleLbl="node1" presStyleIdx="0" presStyleCnt="3" custScaleY="127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F2360-66C9-40C1-A847-CBA58B1E6FCB}" type="pres">
      <dgm:prSet presAssocID="{4537B6A0-C114-4FBB-B98F-93A034616D0B}" presName="accent_1" presStyleCnt="0"/>
      <dgm:spPr/>
    </dgm:pt>
    <dgm:pt modelId="{BCC7F71B-EA4E-49E9-9644-3C99B911D52A}" type="pres">
      <dgm:prSet presAssocID="{4537B6A0-C114-4FBB-B98F-93A034616D0B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1A3A009F-9504-4A9A-BDB7-83D0295ED1E5}" type="pres">
      <dgm:prSet presAssocID="{7890FB1C-E782-4657-A9C9-5D0C5AE1B127}" presName="text_2" presStyleLbl="node1" presStyleIdx="1" presStyleCnt="3" custScaleY="137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FF7EAE-C69E-45D4-BF77-1FFA3DC21776}" type="pres">
      <dgm:prSet presAssocID="{7890FB1C-E782-4657-A9C9-5D0C5AE1B127}" presName="accent_2" presStyleCnt="0"/>
      <dgm:spPr/>
    </dgm:pt>
    <dgm:pt modelId="{C0E219F3-81B8-40AE-A3BC-949B6DE5B2C6}" type="pres">
      <dgm:prSet presAssocID="{7890FB1C-E782-4657-A9C9-5D0C5AE1B127}" presName="accentRepeatNode" presStyleLbl="solidFgAcc1" presStyleIdx="1" presStyleCnt="3" custScaleX="109061" custScaleY="11014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91810F8-9591-46D4-AE17-C7952F9D30CB}" type="pres">
      <dgm:prSet presAssocID="{F961B6A5-D8B4-46B1-A0E9-9062192575A7}" presName="text_3" presStyleLbl="node1" presStyleIdx="2" presStyleCnt="3" custScaleY="125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D6856C-10B8-413C-B652-43DF57179175}" type="pres">
      <dgm:prSet presAssocID="{F961B6A5-D8B4-46B1-A0E9-9062192575A7}" presName="accent_3" presStyleCnt="0"/>
      <dgm:spPr/>
    </dgm:pt>
    <dgm:pt modelId="{2F6F577E-2E02-4E01-B3AD-1E8C791718A1}" type="pres">
      <dgm:prSet presAssocID="{F961B6A5-D8B4-46B1-A0E9-9062192575A7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30704D06-BBA2-4E03-A321-CCD4FF30ADF6}" type="presOf" srcId="{F961B6A5-D8B4-46B1-A0E9-9062192575A7}" destId="{F91810F8-9591-46D4-AE17-C7952F9D30CB}" srcOrd="0" destOrd="0" presId="urn:microsoft.com/office/officeart/2008/layout/VerticalCurvedList"/>
    <dgm:cxn modelId="{FBD93FC1-9041-44AA-9606-173D85B89D5C}" type="presOf" srcId="{4537B6A0-C114-4FBB-B98F-93A034616D0B}" destId="{5B0469A3-AF23-485B-B781-3F6C47E65B5F}" srcOrd="0" destOrd="0" presId="urn:microsoft.com/office/officeart/2008/layout/VerticalCurvedList"/>
    <dgm:cxn modelId="{FDDDF154-F735-4C5C-B7CE-499E34590BB5}" srcId="{A1800F55-F521-43A6-88F2-43F4F0C9048A}" destId="{F961B6A5-D8B4-46B1-A0E9-9062192575A7}" srcOrd="2" destOrd="0" parTransId="{2EA2F941-1119-42E2-8D48-2A4E8C8886A6}" sibTransId="{AAE179A6-3E29-4EA5-9700-8B7667F132E9}"/>
    <dgm:cxn modelId="{AE12A067-BBCB-43AB-A928-016EE0A884CB}" srcId="{A1800F55-F521-43A6-88F2-43F4F0C9048A}" destId="{4537B6A0-C114-4FBB-B98F-93A034616D0B}" srcOrd="0" destOrd="0" parTransId="{007C02FF-87ED-4BB8-8792-B0130C30BEF0}" sibTransId="{FD345369-AE16-4A24-8359-BA13BA964443}"/>
    <dgm:cxn modelId="{204A9A97-708C-458D-B2BC-91B0A7B99591}" type="presOf" srcId="{A1800F55-F521-43A6-88F2-43F4F0C9048A}" destId="{41FBD521-E23C-46C3-97D2-7505BCA3A245}" srcOrd="0" destOrd="0" presId="urn:microsoft.com/office/officeart/2008/layout/VerticalCurvedList"/>
    <dgm:cxn modelId="{15464B69-465D-465B-8337-8F9D56D1B178}" type="presOf" srcId="{7890FB1C-E782-4657-A9C9-5D0C5AE1B127}" destId="{1A3A009F-9504-4A9A-BDB7-83D0295ED1E5}" srcOrd="0" destOrd="0" presId="urn:microsoft.com/office/officeart/2008/layout/VerticalCurvedList"/>
    <dgm:cxn modelId="{B546F2D8-7693-4660-A25A-604E45666A64}" srcId="{A1800F55-F521-43A6-88F2-43F4F0C9048A}" destId="{7890FB1C-E782-4657-A9C9-5D0C5AE1B127}" srcOrd="1" destOrd="0" parTransId="{E57176E1-9468-4D88-9AC7-B602B5031EF7}" sibTransId="{F475A1A7-8E3F-43B2-B8C2-06F8F4340932}"/>
    <dgm:cxn modelId="{7D4D381D-E8FE-457F-B54C-439FEB90E99C}" type="presOf" srcId="{FD345369-AE16-4A24-8359-BA13BA964443}" destId="{B5E9BF69-EC53-497A-8835-394F9150BF1A}" srcOrd="0" destOrd="0" presId="urn:microsoft.com/office/officeart/2008/layout/VerticalCurvedList"/>
    <dgm:cxn modelId="{B23553C3-FF01-41B8-9B39-5D3466E8AA2D}" type="presParOf" srcId="{41FBD521-E23C-46C3-97D2-7505BCA3A245}" destId="{BC633B39-6657-4476-BABC-913ADEC1E807}" srcOrd="0" destOrd="0" presId="urn:microsoft.com/office/officeart/2008/layout/VerticalCurvedList"/>
    <dgm:cxn modelId="{A2916658-EDBF-46E4-AE5B-81BFA0B3B484}" type="presParOf" srcId="{BC633B39-6657-4476-BABC-913ADEC1E807}" destId="{857ED6EF-735B-4EEB-A1FF-9D3684B224EF}" srcOrd="0" destOrd="0" presId="urn:microsoft.com/office/officeart/2008/layout/VerticalCurvedList"/>
    <dgm:cxn modelId="{705AFC0A-2DF2-44EA-AFDF-8C4522C1760A}" type="presParOf" srcId="{857ED6EF-735B-4EEB-A1FF-9D3684B224EF}" destId="{C4090415-11E0-458D-9CFD-93EA42989D1A}" srcOrd="0" destOrd="0" presId="urn:microsoft.com/office/officeart/2008/layout/VerticalCurvedList"/>
    <dgm:cxn modelId="{AEA3C5DE-C0EC-4253-B224-8357DB390B86}" type="presParOf" srcId="{857ED6EF-735B-4EEB-A1FF-9D3684B224EF}" destId="{B5E9BF69-EC53-497A-8835-394F9150BF1A}" srcOrd="1" destOrd="0" presId="urn:microsoft.com/office/officeart/2008/layout/VerticalCurvedList"/>
    <dgm:cxn modelId="{4124E9DB-4ACC-411E-A834-7D9E764C8547}" type="presParOf" srcId="{857ED6EF-735B-4EEB-A1FF-9D3684B224EF}" destId="{E1BA572F-8DCC-4E95-BABE-801188F9C8F6}" srcOrd="2" destOrd="0" presId="urn:microsoft.com/office/officeart/2008/layout/VerticalCurvedList"/>
    <dgm:cxn modelId="{D6C7ED24-B5B1-4C55-A57C-582C283D2A63}" type="presParOf" srcId="{857ED6EF-735B-4EEB-A1FF-9D3684B224EF}" destId="{2C79899B-67B4-40BD-8FEA-36459800E6EF}" srcOrd="3" destOrd="0" presId="urn:microsoft.com/office/officeart/2008/layout/VerticalCurvedList"/>
    <dgm:cxn modelId="{BDCC4DE7-98C0-48FD-AEAD-6C9D668F8FAA}" type="presParOf" srcId="{BC633B39-6657-4476-BABC-913ADEC1E807}" destId="{5B0469A3-AF23-485B-B781-3F6C47E65B5F}" srcOrd="1" destOrd="0" presId="urn:microsoft.com/office/officeart/2008/layout/VerticalCurvedList"/>
    <dgm:cxn modelId="{99D8E682-ACEC-4EA9-A4C0-14051B2D68D4}" type="presParOf" srcId="{BC633B39-6657-4476-BABC-913ADEC1E807}" destId="{487F2360-66C9-40C1-A847-CBA58B1E6FCB}" srcOrd="2" destOrd="0" presId="urn:microsoft.com/office/officeart/2008/layout/VerticalCurvedList"/>
    <dgm:cxn modelId="{F76DB2F2-D145-45D9-8CF1-B5F8C55D417F}" type="presParOf" srcId="{487F2360-66C9-40C1-A847-CBA58B1E6FCB}" destId="{BCC7F71B-EA4E-49E9-9644-3C99B911D52A}" srcOrd="0" destOrd="0" presId="urn:microsoft.com/office/officeart/2008/layout/VerticalCurvedList"/>
    <dgm:cxn modelId="{217499DF-7F66-4792-AAA1-0D5FE1D9BF23}" type="presParOf" srcId="{BC633B39-6657-4476-BABC-913ADEC1E807}" destId="{1A3A009F-9504-4A9A-BDB7-83D0295ED1E5}" srcOrd="3" destOrd="0" presId="urn:microsoft.com/office/officeart/2008/layout/VerticalCurvedList"/>
    <dgm:cxn modelId="{7C221536-2E4F-49AD-A9B7-67DA64051B35}" type="presParOf" srcId="{BC633B39-6657-4476-BABC-913ADEC1E807}" destId="{87FF7EAE-C69E-45D4-BF77-1FFA3DC21776}" srcOrd="4" destOrd="0" presId="urn:microsoft.com/office/officeart/2008/layout/VerticalCurvedList"/>
    <dgm:cxn modelId="{7FFDB19B-1071-44B9-A2F4-0184EEBF5F09}" type="presParOf" srcId="{87FF7EAE-C69E-45D4-BF77-1FFA3DC21776}" destId="{C0E219F3-81B8-40AE-A3BC-949B6DE5B2C6}" srcOrd="0" destOrd="0" presId="urn:microsoft.com/office/officeart/2008/layout/VerticalCurvedList"/>
    <dgm:cxn modelId="{843D5ADA-B397-423C-B0FE-156F75350885}" type="presParOf" srcId="{BC633B39-6657-4476-BABC-913ADEC1E807}" destId="{F91810F8-9591-46D4-AE17-C7952F9D30CB}" srcOrd="5" destOrd="0" presId="urn:microsoft.com/office/officeart/2008/layout/VerticalCurvedList"/>
    <dgm:cxn modelId="{A6AB80CE-424F-4E7E-848A-3454C5625683}" type="presParOf" srcId="{BC633B39-6657-4476-BABC-913ADEC1E807}" destId="{21D6856C-10B8-413C-B652-43DF57179175}" srcOrd="6" destOrd="0" presId="urn:microsoft.com/office/officeart/2008/layout/VerticalCurvedList"/>
    <dgm:cxn modelId="{D3F80B7B-18D2-4AED-8297-82E3BCA1D73D}" type="presParOf" srcId="{21D6856C-10B8-413C-B652-43DF57179175}" destId="{2F6F577E-2E02-4E01-B3AD-1E8C791718A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9BF69-EC53-497A-8835-394F9150BF1A}">
      <dsp:nvSpPr>
        <dsp:cNvPr id="0" name=""/>
        <dsp:cNvSpPr/>
      </dsp:nvSpPr>
      <dsp:spPr>
        <a:xfrm>
          <a:off x="-5618121" y="-860188"/>
          <a:ext cx="6690079" cy="6690079"/>
        </a:xfrm>
        <a:prstGeom prst="blockArc">
          <a:avLst>
            <a:gd name="adj1" fmla="val 18900000"/>
            <a:gd name="adj2" fmla="val 2700000"/>
            <a:gd name="adj3" fmla="val 32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0469A3-AF23-485B-B781-3F6C47E65B5F}">
      <dsp:nvSpPr>
        <dsp:cNvPr id="0" name=""/>
        <dsp:cNvSpPr/>
      </dsp:nvSpPr>
      <dsp:spPr>
        <a:xfrm>
          <a:off x="689794" y="360124"/>
          <a:ext cx="7881458" cy="12676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89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Первая группа (</a:t>
          </a:r>
          <a:r>
            <a:rPr lang="en-US" sz="1600" b="1" kern="1200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I)</a:t>
          </a:r>
          <a:endParaRPr lang="ru-RU" sz="1600" b="1" kern="1200" dirty="0" smtClean="0">
            <a:solidFill>
              <a:srgbClr val="FFC000"/>
            </a:solidFill>
            <a:latin typeface="Arial" panose="020B0604020202020204" pitchFamily="34" charset="0"/>
            <a:ea typeface="Tahoma" panose="020B0604030504040204" pitchFamily="34" charset="0"/>
            <a:cs typeface="Arial" panose="020B0604020202020204" pitchFamily="34" charset="0"/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Показатели, характеризующие уровень легальной розничной продажи алкогольной продукции на душу населения в субъекте РФ</a:t>
          </a:r>
          <a:endParaRPr lang="ru-RU" sz="16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89794" y="360124"/>
        <a:ext cx="7881458" cy="1267631"/>
      </dsp:txXfrm>
    </dsp:sp>
    <dsp:sp modelId="{BCC7F71B-EA4E-49E9-9644-3C99B911D52A}">
      <dsp:nvSpPr>
        <dsp:cNvPr id="0" name=""/>
        <dsp:cNvSpPr/>
      </dsp:nvSpPr>
      <dsp:spPr>
        <a:xfrm>
          <a:off x="68581" y="372727"/>
          <a:ext cx="1242425" cy="124242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3A009F-9504-4A9A-BDB7-83D0295ED1E5}">
      <dsp:nvSpPr>
        <dsp:cNvPr id="0" name=""/>
        <dsp:cNvSpPr/>
      </dsp:nvSpPr>
      <dsp:spPr>
        <a:xfrm>
          <a:off x="1051091" y="1800617"/>
          <a:ext cx="7520161" cy="1368467"/>
        </a:xfrm>
        <a:prstGeom prst="rect">
          <a:avLst/>
        </a:prstGeom>
        <a:solidFill>
          <a:schemeClr val="accent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89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Вторая группа (</a:t>
          </a:r>
          <a:r>
            <a:rPr lang="en-US" sz="1600" b="1" kern="1200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II</a:t>
          </a:r>
          <a:r>
            <a:rPr lang="ru-RU" sz="1600" b="1" kern="1200" dirty="0" smtClean="0">
              <a:solidFill>
                <a:srgbClr val="FFC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)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Показатели, характеризующие эффективность работы органов исполнительной власти субъектов РФ по контролю за розничными продажами алкогольной продукции и федеральных органов власти, обладающих соответствующими полномочиями</a:t>
          </a:r>
          <a:endParaRPr lang="ru-RU" sz="16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51091" y="1800617"/>
        <a:ext cx="7520161" cy="1368467"/>
      </dsp:txXfrm>
    </dsp:sp>
    <dsp:sp modelId="{C0E219F3-81B8-40AE-A3BC-949B6DE5B2C6}">
      <dsp:nvSpPr>
        <dsp:cNvPr id="0" name=""/>
        <dsp:cNvSpPr/>
      </dsp:nvSpPr>
      <dsp:spPr>
        <a:xfrm>
          <a:off x="373591" y="1800616"/>
          <a:ext cx="1355001" cy="136846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1810F8-9591-46D4-AE17-C7952F9D30CB}">
      <dsp:nvSpPr>
        <dsp:cNvPr id="0" name=""/>
        <dsp:cNvSpPr/>
      </dsp:nvSpPr>
      <dsp:spPr>
        <a:xfrm>
          <a:off x="689794" y="3353336"/>
          <a:ext cx="7881458" cy="1244850"/>
        </a:xfrm>
        <a:prstGeom prst="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89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Третья группа (</a:t>
          </a:r>
          <a:r>
            <a:rPr lang="en-US" sz="1600" b="1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III</a:t>
          </a:r>
          <a:r>
            <a:rPr lang="ru-RU" sz="1600" b="1" kern="1200" dirty="0" smtClean="0">
              <a:solidFill>
                <a:schemeClr val="accent6">
                  <a:lumMod val="60000"/>
                  <a:lumOff val="4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)</a:t>
          </a:r>
          <a:endParaRPr lang="en-US" sz="1600" b="1" kern="1200" dirty="0" smtClean="0">
            <a:solidFill>
              <a:schemeClr val="accent6">
                <a:lumMod val="60000"/>
                <a:lumOff val="40000"/>
              </a:schemeClr>
            </a:solidFill>
            <a:latin typeface="Arial" panose="020B0604020202020204" pitchFamily="34" charset="0"/>
            <a:ea typeface="Tahoma" panose="020B0604030504040204" pitchFamily="34" charset="0"/>
            <a:cs typeface="Arial" panose="020B0604020202020204" pitchFamily="34" charset="0"/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rPr>
            <a:t>Показатели, характеризующие последствия потребления населением алкогольной продукции на территориях субъектов РФ</a:t>
          </a:r>
          <a:endParaRPr lang="ru-RU" sz="16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89794" y="3353336"/>
        <a:ext cx="7881458" cy="1244850"/>
      </dsp:txXfrm>
    </dsp:sp>
    <dsp:sp modelId="{2F6F577E-2E02-4E01-B3AD-1E8C791718A1}">
      <dsp:nvSpPr>
        <dsp:cNvPr id="0" name=""/>
        <dsp:cNvSpPr/>
      </dsp:nvSpPr>
      <dsp:spPr>
        <a:xfrm>
          <a:off x="68581" y="3354548"/>
          <a:ext cx="1242425" cy="124242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0.01081</cdr:x>
      <cdr:y>0.3933</cdr:y>
    </cdr:from>
    <cdr:to>
      <cdr:x>0.11707</cdr:x>
      <cdr:y>0.53616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8890" y="792984"/>
          <a:ext cx="971599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БОСКА-РУС</a:t>
          </a:r>
          <a:endParaRPr lang="ru-RU" sz="11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0.90949</cdr:x>
      <cdr:y>0.11042</cdr:y>
    </cdr:from>
    <cdr:to>
      <cdr:x>0.99212</cdr:x>
      <cdr:y>0.25327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8316414" y="222639"/>
          <a:ext cx="755569" cy="288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ТЫС.ДАЛ</a:t>
          </a:r>
          <a:endParaRPr lang="ru-RU" sz="11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0.77759</cdr:x>
      <cdr:y>0.11843</cdr:y>
    </cdr:from>
    <cdr:to>
      <cdr:x>0.80937</cdr:x>
      <cdr:y>0.297</cdr:y>
    </cdr:to>
    <cdr:sp macro="" textlink="">
      <cdr:nvSpPr>
        <cdr:cNvPr id="8" name="Стрелка вправо 7"/>
        <cdr:cNvSpPr/>
      </cdr:nvSpPr>
      <cdr:spPr>
        <a:xfrm xmlns:a="http://schemas.openxmlformats.org/drawingml/2006/main" rot="16200000">
          <a:off x="9494087" y="225064"/>
          <a:ext cx="360038" cy="387462"/>
        </a:xfrm>
        <a:prstGeom xmlns:a="http://schemas.openxmlformats.org/drawingml/2006/main" prst="rightArrow">
          <a:avLst/>
        </a:prstGeom>
        <a:solidFill xmlns:a="http://schemas.openxmlformats.org/drawingml/2006/main">
          <a:srgbClr val="00B05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0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/>
        </a:p>
      </cdr:txBody>
    </cdr:sp>
  </cdr:relSizeAnchor>
  <cdr:relSizeAnchor xmlns:cdr="http://schemas.openxmlformats.org/drawingml/2006/chartDrawing">
    <cdr:from>
      <cdr:x>0.76608</cdr:x>
      <cdr:y>0.31669</cdr:y>
    </cdr:from>
    <cdr:to>
      <cdr:x>0.83088</cdr:x>
      <cdr:y>0.45955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7005074" y="638522"/>
          <a:ext cx="59249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rPr>
            <a:t>+28,8%</a:t>
          </a:r>
          <a:endParaRPr lang="ru-RU" sz="1100" b="1" dirty="0">
            <a:solidFill>
              <a:srgbClr val="00B05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1.09361E-7</cdr:x>
      <cdr:y>0.35258</cdr:y>
    </cdr:from>
    <cdr:to>
      <cdr:x>0.10626</cdr:x>
      <cdr:y>0.51258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" y="634719"/>
          <a:ext cx="971599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БАШСПИРТ</a:t>
          </a:r>
          <a:endParaRPr lang="ru-RU" sz="11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0.90949</cdr:x>
      <cdr:y>0.00551</cdr:y>
    </cdr:from>
    <cdr:to>
      <cdr:x>0.99212</cdr:x>
      <cdr:y>0.16551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8316415" y="9125"/>
          <a:ext cx="755568" cy="2649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ТЫС.ДАЛ</a:t>
          </a:r>
          <a:endParaRPr lang="ru-RU" sz="11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0.76608</cdr:x>
      <cdr:y>0.20997</cdr:y>
    </cdr:from>
    <cdr:to>
      <cdr:x>0.83088</cdr:x>
      <cdr:y>0.36997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7005075" y="377989"/>
          <a:ext cx="59249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rPr>
            <a:t>+19,7%</a:t>
          </a:r>
          <a:endParaRPr lang="ru-RU" sz="1100" b="1" dirty="0">
            <a:solidFill>
              <a:srgbClr val="00B05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0.20075</cdr:x>
      <cdr:y>0.36741</cdr:y>
    </cdr:from>
    <cdr:to>
      <cdr:x>0.2795</cdr:x>
      <cdr:y>0.694</cdr:y>
    </cdr:to>
    <cdr:pic>
      <cdr:nvPicPr>
        <cdr:cNvPr id="11" name="Picture 2" descr="http://tangibleresult.nl/site2016/wp-content/uploads/2016/06/heineken_1600px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835696" y="810090"/>
          <a:ext cx="720080" cy="720080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0.02854</cdr:x>
      <cdr:y>0.30209</cdr:y>
    </cdr:from>
    <cdr:to>
      <cdr:x>0.08986</cdr:x>
      <cdr:y>0.43273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60940" y="666074"/>
          <a:ext cx="56076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rPr>
            <a:t>ЭФЕС</a:t>
          </a:r>
          <a:endParaRPr lang="ru-RU" sz="1100" b="1" dirty="0">
            <a:solidFill>
              <a:srgbClr val="00B0F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0.20075</cdr:x>
      <cdr:y>0.57647</cdr:y>
    </cdr:from>
    <cdr:to>
      <cdr:x>0.27163</cdr:x>
      <cdr:y>0.70711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835696" y="1271042"/>
          <a:ext cx="64807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ШИХАН</a:t>
          </a:r>
          <a:endParaRPr lang="ru-RU" sz="1100" b="1" dirty="0">
            <a:solidFill>
              <a:schemeClr val="accent3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0.90949</cdr:x>
      <cdr:y>0.03266</cdr:y>
    </cdr:from>
    <cdr:to>
      <cdr:x>0.99212</cdr:x>
      <cdr:y>0.16329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8316415" y="72013"/>
          <a:ext cx="755569" cy="288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МЛН.ДАЛ</a:t>
          </a:r>
          <a:endParaRPr lang="ru-RU" sz="11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0.89764</cdr:x>
      <cdr:y>0.4692</cdr:y>
    </cdr:from>
    <cdr:to>
      <cdr:x>0.95314</cdr:x>
      <cdr:y>0.59984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8207996" y="1034533"/>
          <a:ext cx="50750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-8,5%</a:t>
          </a:r>
          <a:endParaRPr lang="ru-RU" sz="1100" b="1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0.75238</cdr:x>
      <cdr:y>0.36741</cdr:y>
    </cdr:from>
    <cdr:to>
      <cdr:x>0.8128</cdr:x>
      <cdr:y>0.49805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6879750" y="810090"/>
          <a:ext cx="552475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rPr>
            <a:t>+26,6%</a:t>
          </a:r>
          <a:endParaRPr lang="ru-RU" sz="1100" b="1" dirty="0">
            <a:solidFill>
              <a:srgbClr val="00B05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png"/><Relationship Id="rId4" Type="http://schemas.openxmlformats.org/officeDocument/2006/relationships/chart" Target="../charts/char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680" y="3429794"/>
            <a:ext cx="5756073" cy="2953012"/>
          </a:xfrm>
          <a:prstGeom prst="rect">
            <a:avLst/>
          </a:prstGeom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632184" y="1712817"/>
            <a:ext cx="8926938" cy="106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1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О состоянии и перспективах рынка </a:t>
            </a:r>
            <a:br>
              <a:rPr lang="ru-RU" sz="31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31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алкогольной продукции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843686" y="4681085"/>
            <a:ext cx="4499414" cy="157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ЗАМЕСТИТЕЛЬ ПРЕДСЕДАТЕЛЯ</a:t>
            </a:r>
          </a:p>
          <a:p>
            <a:pPr eaLnBrk="1" hangingPunct="1"/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ГОСУДАРСТВЕННОГО КОМИТЕТА</a:t>
            </a:r>
            <a:r>
              <a:rPr lang="en-US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/>
            </a:r>
            <a:br>
              <a:rPr lang="en-US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</a:b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РЕСПУБЛИКИ БАШКОРТОСТАН</a:t>
            </a:r>
          </a:p>
          <a:p>
            <a:pPr eaLnBrk="1" hangingPunct="1"/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ПО ТОРГОВЛЕ И ЗАЩИТЕ ПРАВ</a:t>
            </a:r>
          </a:p>
          <a:p>
            <a:pPr eaLnBrk="1" hangingPunct="1"/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" charset="0"/>
              </a:rPr>
              <a:t>ПОТРЕБИТЕЛЕЙ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4655681" y="3490581"/>
            <a:ext cx="5759890" cy="100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50" tIns="54425" rIns="108850" bIns="54425">
            <a:spAutoFit/>
          </a:bodyPr>
          <a:lstStyle>
            <a:lvl1pPr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900" b="1" dirty="0">
                <a:solidFill>
                  <a:schemeClr val="tx2"/>
                </a:solidFill>
                <a:latin typeface="Arial" charset="0"/>
              </a:rPr>
              <a:t>Бикбулатов </a:t>
            </a:r>
            <a:br>
              <a:rPr lang="ru-RU" sz="2900" b="1" dirty="0">
                <a:solidFill>
                  <a:schemeClr val="tx2"/>
                </a:solidFill>
                <a:latin typeface="Arial" charset="0"/>
              </a:rPr>
            </a:br>
            <a:r>
              <a:rPr lang="ru-RU" sz="2900" b="1" dirty="0" err="1">
                <a:solidFill>
                  <a:schemeClr val="tx2"/>
                </a:solidFill>
                <a:latin typeface="Arial" charset="0"/>
              </a:rPr>
              <a:t>Ильгам</a:t>
            </a:r>
            <a:r>
              <a:rPr lang="ru-RU" sz="2900" b="1" dirty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2900" b="1" dirty="0" err="1">
                <a:solidFill>
                  <a:schemeClr val="tx2"/>
                </a:solidFill>
                <a:latin typeface="Arial" charset="0"/>
              </a:rPr>
              <a:t>Закирович</a:t>
            </a:r>
            <a:endParaRPr lang="ru-RU" sz="29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0" y="116659"/>
            <a:ext cx="12190413" cy="75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ГОСУДАРСТВЕННЫЙ КОМИТЕТ РЕСПУБЛИКИ БАШКОРТОСТАН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" charset="0"/>
              </a:rPr>
              <a:t>ПО ТОРГОВЛЕ И ЗАЩИТЕ ПРАВ ПОТРЕБИТЕЛЕЙ</a:t>
            </a:r>
            <a:endParaRPr lang="ru-RU" b="1" dirty="0">
              <a:solidFill>
                <a:schemeClr val="tx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91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089816"/>
              </p:ext>
            </p:extLst>
          </p:nvPr>
        </p:nvGraphicFramePr>
        <p:xfrm>
          <a:off x="1" y="2637523"/>
          <a:ext cx="12190413" cy="2016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195966"/>
              </p:ext>
            </p:extLst>
          </p:nvPr>
        </p:nvGraphicFramePr>
        <p:xfrm>
          <a:off x="0" y="1052980"/>
          <a:ext cx="12190413" cy="1656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0894173"/>
              </p:ext>
            </p:extLst>
          </p:nvPr>
        </p:nvGraphicFramePr>
        <p:xfrm>
          <a:off x="0" y="4654213"/>
          <a:ext cx="12190413" cy="220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Picture 11" descr="https://turkey.integer.com/wp-content/uploads/sites/11/2017/05/Integer-tum-logolar-41-1024x76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7" y="4870287"/>
            <a:ext cx="791985" cy="59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 descr="http://wine-russia.ru/files/files/companies/w-kart-0036-1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76354"/>
            <a:ext cx="1169230" cy="54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 descr="https://pfo.spr.ru/pages_net/logotip/2014-04/11921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67" t="-5" r="73238" b="-5"/>
          <a:stretch/>
        </p:blipFill>
        <p:spPr bwMode="auto">
          <a:xfrm>
            <a:off x="307280" y="1055618"/>
            <a:ext cx="467939" cy="64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право 7"/>
          <p:cNvSpPr/>
          <p:nvPr/>
        </p:nvSpPr>
        <p:spPr>
          <a:xfrm rot="16200000">
            <a:off x="9444396" y="1097818"/>
            <a:ext cx="360123" cy="29062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9297763" y="5139115"/>
            <a:ext cx="360123" cy="29062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5400000">
            <a:off x="11025730" y="5985407"/>
            <a:ext cx="360123" cy="290629"/>
          </a:xfrm>
          <a:prstGeom prst="rightArrow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92654"/>
            <a:ext cx="12190413" cy="433078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ПРОИЗВОДСТВО АЛКОГОЛЬНОЙ ПРОДУКЦИИ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63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764448"/>
              </p:ext>
            </p:extLst>
          </p:nvPr>
        </p:nvGraphicFramePr>
        <p:xfrm>
          <a:off x="1955793" y="1197029"/>
          <a:ext cx="8351841" cy="532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19" descr="https://pfo.spr.ru/pages_net/logotip/2014-04/1192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17" t="-5172" r="-10113" b="-11458"/>
          <a:stretch/>
        </p:blipFill>
        <p:spPr bwMode="auto">
          <a:xfrm>
            <a:off x="7787682" y="2205376"/>
            <a:ext cx="2388497" cy="88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http://wine-russia.ru/files/files/companies/w-kart-0036-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795" y="4798263"/>
            <a:ext cx="1788574" cy="83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tangibleresult.nl/site2016/wp-content/uploads/2016/06/heineken_1600px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476" y="5551945"/>
            <a:ext cx="1295975" cy="129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https://turkey.integer.com/wp-content/uploads/sites/11/2017/05/Integer-tum-logolar-41-1024x76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70" y="1485128"/>
            <a:ext cx="1367974" cy="102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1"/>
          <p:cNvSpPr txBox="1"/>
          <p:nvPr/>
        </p:nvSpPr>
        <p:spPr>
          <a:xfrm>
            <a:off x="9227655" y="1125004"/>
            <a:ext cx="1331467" cy="504173"/>
          </a:xfrm>
          <a:prstGeom prst="rect">
            <a:avLst/>
          </a:prstGeom>
        </p:spPr>
        <p:txBody>
          <a:bodyPr wrap="none" lIns="108850" tIns="54425" rIns="108850" bIns="54425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16659"/>
            <a:ext cx="12190413" cy="75624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ПОСТУПЛЕНИЕ АКЦИЗОВ ОТ ПРОИЗВОДСТВА АЛКОГОЛЬНОЙ ПРОДУКЦИИ, В Т.Ч. ПИВА, </a:t>
            </a:r>
            <a:b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БЮДЖЕТ РЕСПУБЛИКИ БАШКОРТОСТАН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79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59"/>
            <a:ext cx="12190413" cy="75624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ЛИЦЕНЗИРОВАНИЕ РОЗНИЧНОЙ ПРОДАЖИ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АЛКОГОЛЬНОЙ ПРОДУКЦИИ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13" b="23205"/>
          <a:stretch/>
        </p:blipFill>
        <p:spPr bwMode="auto">
          <a:xfrm>
            <a:off x="551313" y="4311600"/>
            <a:ext cx="4878446" cy="221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22" y="1522247"/>
            <a:ext cx="4742436" cy="284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91314" y="1197030"/>
            <a:ext cx="3967911" cy="633133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ru-RU" sz="17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принятых заявлений, ед.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4517529"/>
              </p:ext>
            </p:extLst>
          </p:nvPr>
        </p:nvGraphicFramePr>
        <p:xfrm>
          <a:off x="7139695" y="1311582"/>
          <a:ext cx="4067414" cy="5420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6239204" y="1081484"/>
            <a:ext cx="0" cy="5624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211694" y="1112290"/>
            <a:ext cx="3967911" cy="633133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algn="ctr"/>
            <a:r>
              <a:rPr lang="ru-RU" sz="17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числа лицензиатов </a:t>
            </a:r>
          </a:p>
          <a:p>
            <a:pPr algn="ctr"/>
            <a:r>
              <a:rPr lang="ru-RU" sz="17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объектов торговли, ед.</a:t>
            </a:r>
          </a:p>
        </p:txBody>
      </p:sp>
    </p:spTree>
    <p:extLst>
      <p:ext uri="{BB962C8B-B14F-4D97-AF65-F5344CB8AC3E}">
        <p14:creationId xmlns:p14="http://schemas.microsoft.com/office/powerpoint/2010/main" val="232782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59"/>
            <a:ext cx="12190413" cy="75624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ПОТРЕБЛЕНИЕ ЛЕГАЛЬНОЙ АЛКОГОЛЬНОЙ ПРОДУКЦИИ </a:t>
            </a:r>
            <a:b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РЕСПУБЛИКЕ БАШКОРТОСТАН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214294"/>
              </p:ext>
            </p:extLst>
          </p:nvPr>
        </p:nvGraphicFramePr>
        <p:xfrm>
          <a:off x="6941256" y="1539370"/>
          <a:ext cx="4400884" cy="5203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6154"/>
                <a:gridCol w="774910"/>
                <a:gridCol w="774910"/>
                <a:gridCol w="774910"/>
              </a:tblGrid>
              <a:tr h="421064"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+,- </a:t>
                      </a:r>
                      <a:r>
                        <a:rPr lang="ru-RU" sz="14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п.п</a:t>
                      </a:r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96650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Водка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49,5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48,6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-0,9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650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Вино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32,4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33,2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+0,8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650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Ликеро-</a:t>
                      </a:r>
                    </a:p>
                    <a:p>
                      <a:pPr algn="r" fontAlgn="b"/>
                      <a:r>
                        <a:rPr lang="ru-RU" sz="14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водочные</a:t>
                      </a:r>
                    </a:p>
                    <a:p>
                      <a:pPr algn="r" fontAlgn="b"/>
                      <a:r>
                        <a:rPr lang="ru-RU" sz="14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изделия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8,2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8,6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+0,4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6492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Шампанское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6,3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-0,5</a:t>
                      </a: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650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Коньяк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+0,3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4" marR="9524" marT="952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55303" y="1029142"/>
            <a:ext cx="4247919" cy="540800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 smtClean="0">
                <a:solidFill>
                  <a:schemeClr val="tx2"/>
                </a:solidFill>
              </a:rPr>
              <a:t>Среднедушевое потребление легального алкоголя, л/чел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8233249"/>
              </p:ext>
            </p:extLst>
          </p:nvPr>
        </p:nvGraphicFramePr>
        <p:xfrm>
          <a:off x="1055303" y="1701202"/>
          <a:ext cx="4742833" cy="4465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6023208" y="1260239"/>
            <a:ext cx="0" cy="5482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12" descr="http://chatadelic.net/files/gift/46_131552722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000" y="2697569"/>
            <a:ext cx="1112892" cy="1113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://pngimg.com/uploads/bottle/bottle_PNG293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660" y="4823733"/>
            <a:ext cx="533575" cy="88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www.playcast.ru/uploads/2017/12/17/241549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425" y="1701202"/>
            <a:ext cx="539884" cy="103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http://www.playcast.ru/uploads/2016/03/25/179769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315" y="5621274"/>
            <a:ext cx="788341" cy="114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0" descr="http://img1.liveinternet.ru/images/attach/d/1/134/955/134955243_Martin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54" y="3776947"/>
            <a:ext cx="808485" cy="100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042325" y="998568"/>
            <a:ext cx="4299815" cy="540800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dirty="0" smtClean="0">
                <a:solidFill>
                  <a:schemeClr val="tx2"/>
                </a:solidFill>
              </a:rPr>
              <a:t>Структура потребления алкогольной продукции, %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7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59"/>
            <a:ext cx="12190413" cy="75624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ДЕКЛАРИРОВАНИЕ ОБЪЕМОВ РОЗНИЧНОЙ ПРОДАЖИ </a:t>
            </a:r>
            <a:b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АЛКОГОЛЬНОЙ ПРОДУКЦИИ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4200" y="2520013"/>
            <a:ext cx="8712267" cy="1193070"/>
          </a:xfrm>
          <a:prstGeom prst="rect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4" name="Пятиугольник 3"/>
          <p:cNvSpPr/>
          <p:nvPr/>
        </p:nvSpPr>
        <p:spPr>
          <a:xfrm>
            <a:off x="1825258" y="2493256"/>
            <a:ext cx="1727967" cy="1188590"/>
          </a:xfrm>
          <a:prstGeom prst="homePlate">
            <a:avLst/>
          </a:prstGeom>
          <a:solidFill>
            <a:schemeClr val="bg2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24128" y="2781722"/>
            <a:ext cx="5786572" cy="65929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ct val="85000"/>
              </a:lnSpc>
              <a:spcAft>
                <a:spcPts val="714"/>
              </a:spcAft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алкогольной продукции при оказании услуг общественного питания</a:t>
            </a:r>
          </a:p>
        </p:txBody>
      </p:sp>
      <p:pic>
        <p:nvPicPr>
          <p:cNvPr id="6" name="Picture 2" descr="C:\Users\bayanov.a\Documents\847229_list_512x512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845" y="5469070"/>
            <a:ext cx="1080846" cy="97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54199" y="3868090"/>
            <a:ext cx="8712267" cy="1193070"/>
          </a:xfrm>
          <a:prstGeom prst="rect">
            <a:avLst/>
          </a:prstGeom>
          <a:solidFill>
            <a:srgbClr val="CC6600"/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8" name="Пятиугольник 7"/>
          <p:cNvSpPr/>
          <p:nvPr/>
        </p:nvSpPr>
        <p:spPr>
          <a:xfrm>
            <a:off x="1854199" y="3872570"/>
            <a:ext cx="1727967" cy="1188590"/>
          </a:xfrm>
          <a:prstGeom prst="homePlate">
            <a:avLst/>
          </a:prstGeom>
          <a:solidFill>
            <a:schemeClr val="accent6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66247" y="3996748"/>
            <a:ext cx="5831889" cy="93398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ct val="85000"/>
              </a:lnSpc>
              <a:spcAft>
                <a:spcPts val="714"/>
              </a:spcAft>
            </a:pP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пива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пивных напитков, сидра, пуаре, медовухи, спиртосодержащей непищевой продукции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894546" y="5145950"/>
            <a:ext cx="8671922" cy="157731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11" name="Пятиугольник 10"/>
          <p:cNvSpPr/>
          <p:nvPr/>
        </p:nvSpPr>
        <p:spPr>
          <a:xfrm>
            <a:off x="1864945" y="5372685"/>
            <a:ext cx="1727967" cy="1188590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672040" y="5217888"/>
            <a:ext cx="5831889" cy="150537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ct val="85000"/>
              </a:lnSpc>
              <a:spcAft>
                <a:spcPts val="714"/>
              </a:spcAft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алкогольной продукции, осуществляемой в населенных пунктах, в которых отсутствует доступ к сети «Интернет» (постановление Правительства РБ от 29.11.2017г. № 564)</a:t>
            </a:r>
          </a:p>
        </p:txBody>
      </p:sp>
      <p:pic>
        <p:nvPicPr>
          <p:cNvPr id="13" name="Picture 7" descr="C:\Users\bayanov.a\Documents\waiter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0699" y="2700364"/>
            <a:ext cx="970960" cy="87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simpleicon.com/wp-content/uploads/be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258" y="3990499"/>
            <a:ext cx="1046401" cy="940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://bestgames4all.ru/uploads/images/n/o/c/noconnecti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594" y="5472009"/>
            <a:ext cx="1109728" cy="99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782253" y="1125538"/>
            <a:ext cx="9136861" cy="694688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С 1 января 2018 года организации освобождены от сдачи деклараций об объеме розничной продажи алкогольной продукции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825258" y="1870729"/>
            <a:ext cx="8783832" cy="402301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900" dirty="0">
                <a:solidFill>
                  <a:schemeClr val="accent2"/>
                </a:solidFill>
              </a:rPr>
              <a:t>Декларирование остается обязательным для розничной продажи:</a:t>
            </a:r>
          </a:p>
        </p:txBody>
      </p:sp>
      <p:pic>
        <p:nvPicPr>
          <p:cNvPr id="18" name="Picture 8" descr="https://www.whonix.org/w/images/f/f7/Ambox_warning_p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649" y="4335501"/>
            <a:ext cx="752285" cy="6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www.whonix.org/w/images/f/f7/Ambox_warning_p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616" y="5630121"/>
            <a:ext cx="752285" cy="6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www.whonix.org/w/images/f/f7/Ambox_warning_p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649" y="3085311"/>
            <a:ext cx="752285" cy="6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66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59"/>
            <a:ext cx="12190413" cy="75624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ИНФОРМАЦИЯ О КОНТРОЛЬНЫХ МЕРОПРИЯТИЯХ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 ВЫЯВЛЕННЫХ НАРУШЕНИЯХ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9301" y="2853598"/>
            <a:ext cx="9142811" cy="330603"/>
          </a:xfrm>
          <a:prstGeom prst="rect">
            <a:avLst/>
          </a:prstGeom>
          <a:pattFill prst="pct25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237184" y="2803544"/>
            <a:ext cx="8997437" cy="433078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ФАКТЫ НАРУШЕНИЙ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63346" y="981522"/>
            <a:ext cx="3763363" cy="1913819"/>
            <a:chOff x="179512" y="981294"/>
            <a:chExt cx="3456384" cy="1913375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79512" y="981294"/>
              <a:ext cx="3456384" cy="1799631"/>
              <a:chOff x="1636567" y="1276368"/>
              <a:chExt cx="1872208" cy="1799631"/>
            </a:xfrm>
          </p:grpSpPr>
          <p:sp>
            <p:nvSpPr>
              <p:cNvPr id="11" name="Пятиугольник 10"/>
              <p:cNvSpPr/>
              <p:nvPr/>
            </p:nvSpPr>
            <p:spPr>
              <a:xfrm flipH="1">
                <a:off x="1636567" y="1276368"/>
                <a:ext cx="1867879" cy="863531"/>
              </a:xfrm>
              <a:prstGeom prst="homePlate">
                <a:avLst>
                  <a:gd name="adj" fmla="val 34298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ятиугольник 11"/>
              <p:cNvSpPr/>
              <p:nvPr/>
            </p:nvSpPr>
            <p:spPr>
              <a:xfrm flipH="1">
                <a:off x="1640896" y="2211905"/>
                <a:ext cx="1867879" cy="864094"/>
              </a:xfrm>
              <a:prstGeom prst="homePlate">
                <a:avLst>
                  <a:gd name="adj" fmla="val 34298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1259632" y="1124744"/>
              <a:ext cx="2346721" cy="707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 algn="ctr"/>
              <a:r>
                <a: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КОНТРОЛЬНЫХ МЕРОПРИЯТИЙ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59632" y="1879241"/>
              <a:ext cx="2346721" cy="1015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 algn="ctr"/>
              <a:r>
                <a: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ОХВАЧЕНО ОБЪЕКТОВ ТОРГОВЛИ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194702" y="1484784"/>
              <a:ext cx="1568986" cy="5351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2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314</a:t>
              </a:r>
            </a:p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+0,3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 </a:t>
              </a:r>
              <a:endPara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43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179512" y="2317823"/>
              <a:ext cx="1568986" cy="5351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2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5008</a:t>
              </a:r>
            </a:p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+34,7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 </a:t>
              </a:r>
              <a:endPara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43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986703" y="981522"/>
            <a:ext cx="3642391" cy="1872075"/>
            <a:chOff x="5393631" y="981294"/>
            <a:chExt cx="3642865" cy="1871642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5580111" y="981294"/>
              <a:ext cx="3456385" cy="1799634"/>
              <a:chOff x="5556086" y="981294"/>
              <a:chExt cx="3480410" cy="1799634"/>
            </a:xfrm>
          </p:grpSpPr>
          <p:sp>
            <p:nvSpPr>
              <p:cNvPr id="19" name="Пятиугольник 18"/>
              <p:cNvSpPr/>
              <p:nvPr/>
            </p:nvSpPr>
            <p:spPr>
              <a:xfrm>
                <a:off x="5556086" y="981294"/>
                <a:ext cx="3480409" cy="853750"/>
              </a:xfrm>
              <a:prstGeom prst="homePlate">
                <a:avLst>
                  <a:gd name="adj" fmla="val 34298"/>
                </a:avLst>
              </a:prstGeom>
              <a:solidFill>
                <a:schemeClr val="accent4"/>
              </a:solidFill>
              <a:ln>
                <a:noFill/>
              </a:ln>
              <a:effectLst>
                <a:outerShdw sx="1000" sy="1000" algn="ctr" rotWithShape="0">
                  <a:srgbClr val="00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Пятиугольник 19"/>
              <p:cNvSpPr/>
              <p:nvPr/>
            </p:nvSpPr>
            <p:spPr>
              <a:xfrm>
                <a:off x="5556087" y="1917837"/>
                <a:ext cx="3480409" cy="863091"/>
              </a:xfrm>
              <a:prstGeom prst="homePlate">
                <a:avLst>
                  <a:gd name="adj" fmla="val 34298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5393631" y="1124744"/>
              <a:ext cx="2346721" cy="707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 algn="ctr"/>
              <a:r>
                <a: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ФАКТОВ НАРУШЕНИЙ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465639" y="1988840"/>
              <a:ext cx="2346721" cy="707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rgbClr val="FF0000"/>
                  </a:solidFill>
                  <a:latin typeface="Verdana" pitchFamily="34" charset="0"/>
                  <a:ea typeface="+mn-ea"/>
                  <a:cs typeface="Arial" charset="0"/>
                </a:defRPr>
              </a:lvl9pPr>
            </a:lstStyle>
            <a:p>
              <a:pPr algn="ctr"/>
              <a:r>
                <a:rPr lang="ru-RU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АДМИНИСТРА-ТИВНЫХ ДЕЛ</a:t>
              </a: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7308304" y="1484784"/>
              <a:ext cx="1568986" cy="5351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2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389</a:t>
              </a:r>
            </a:p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+4,9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 </a:t>
              </a:r>
              <a:endPara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43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7308304" y="2317823"/>
              <a:ext cx="1568986" cy="5351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0000"/>
                </a:lnSpc>
              </a:pPr>
              <a:r>
                <a:rPr lang="ru-RU" sz="2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443</a:t>
              </a:r>
            </a:p>
            <a:p>
              <a:pPr algn="ctr">
                <a:lnSpc>
                  <a:spcPct val="80000"/>
                </a:lnSpc>
              </a:pP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ru-RU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+1,4</a:t>
              </a:r>
              <a:r>
                <a:rPr lang="en-US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%) </a:t>
              </a:r>
              <a:endPara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43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752" y="3289475"/>
            <a:ext cx="5183902" cy="347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71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59"/>
            <a:ext cx="12190413" cy="75624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АНАЛИЗ СОСТОЯНИЯ РЕГИОНАЛЬНЫХ РЫНКОВ РОЗНИЧНЫХ ПРОДАЖ </a:t>
            </a:r>
            <a:b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АЛКОГОЛЬНОЙ ПРОДУКЦИИ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95527035"/>
              </p:ext>
            </p:extLst>
          </p:nvPr>
        </p:nvGraphicFramePr>
        <p:xfrm>
          <a:off x="1775289" y="1269054"/>
          <a:ext cx="8639835" cy="4969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5290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7390"/>
            <a:ext cx="12190413" cy="1079409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ПОКАЗАТЕЛИ, ХАРАКТЕРИЗУЮЩИЕ ЭФФЕКТИВНОСТЬ РАБОТЫ </a:t>
            </a:r>
            <a:b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УПОЛНОМОЧЕННЫХ ОРГАНОВ ИСПОЛНИТЕЛЬНОЙ ВЛАСТИ СУБЪЕКТОВ </a:t>
            </a:r>
            <a:b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 КОНТРОЛЮ ЗА РОЗНИЧНЫМИ ПРОДАЖАМИ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63735"/>
              </p:ext>
            </p:extLst>
          </p:nvPr>
        </p:nvGraphicFramePr>
        <p:xfrm>
          <a:off x="1775290" y="1261259"/>
          <a:ext cx="8639834" cy="5489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04468"/>
                <a:gridCol w="1593406"/>
                <a:gridCol w="1394932"/>
                <a:gridCol w="1647028"/>
              </a:tblGrid>
              <a:tr h="4295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РБ</a:t>
                      </a: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ПФО</a:t>
                      </a: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РФ</a:t>
                      </a: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18229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составленных органами власти субъекта РФ протоколов об административных правонарушениях</a:t>
                      </a:r>
                      <a:endParaRPr lang="ru-RU" sz="1600" b="1" i="0" u="none" strike="noStrike" dirty="0" smtClean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1670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7339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2485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81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к </a:t>
                      </a:r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лицензированным точкам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30,64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13,94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11,04</a:t>
                      </a:r>
                      <a:endParaRPr lang="ru-RU" sz="1600" b="0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57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 РБ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71" marR="8971" marT="89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71" marR="8971" marT="89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3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проведенных </a:t>
                      </a:r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органами </a:t>
                      </a:r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власти субъекта </a:t>
                      </a:r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РФ внеплановых </a:t>
                      </a:r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проверок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81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к </a:t>
                      </a:r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</a:t>
                      </a:r>
                      <a:r>
                        <a:rPr lang="ru-RU" sz="1600" u="none" strike="noStrike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лицензированным </a:t>
                      </a:r>
                      <a:r>
                        <a:rPr lang="ru-RU" sz="1600" u="none" strike="noStrike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точкам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0,170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0,130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0,120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48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 РБ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71" marR="8971" marT="89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2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71" marR="8971" marT="897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32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аннулированных лицензий всего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478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76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к </a:t>
                      </a:r>
                      <a:r>
                        <a:rPr lang="ru-RU" sz="160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 выданным лицензиям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6,26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4,85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6,44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9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МЕСТО РБ</a:t>
                      </a:r>
                      <a:endParaRPr lang="ru-RU" sz="1600" b="1" i="0" u="none" strike="noStrike" dirty="0"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600" b="1" i="0" u="none" strike="noStrike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969" marR="8969" marT="89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27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391</Words>
  <Application>Microsoft Office PowerPoint</Application>
  <PresentationFormat>Произвольный</PresentationFormat>
  <Paragraphs>126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Чужеков Денис Гадиятович</dc:creator>
  <cp:lastModifiedBy>Галяутдинов Ринат Рамилевич</cp:lastModifiedBy>
  <cp:revision>1</cp:revision>
  <dcterms:created xsi:type="dcterms:W3CDTF">2018-02-21T10:50:09Z</dcterms:created>
  <dcterms:modified xsi:type="dcterms:W3CDTF">2018-02-21T11:03:16Z</dcterms:modified>
</cp:coreProperties>
</file>