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17"/>
  </p:notesMasterIdLst>
  <p:handoutMasterIdLst>
    <p:handoutMasterId r:id="rId18"/>
  </p:handoutMasterIdLst>
  <p:sldIdLst>
    <p:sldId id="626" r:id="rId2"/>
    <p:sldId id="728" r:id="rId3"/>
    <p:sldId id="722" r:id="rId4"/>
    <p:sldId id="709" r:id="rId5"/>
    <p:sldId id="729" r:id="rId6"/>
    <p:sldId id="701" r:id="rId7"/>
    <p:sldId id="707" r:id="rId8"/>
    <p:sldId id="702" r:id="rId9"/>
    <p:sldId id="726" r:id="rId10"/>
    <p:sldId id="708" r:id="rId11"/>
    <p:sldId id="703" r:id="rId12"/>
    <p:sldId id="695" r:id="rId13"/>
    <p:sldId id="723" r:id="rId14"/>
    <p:sldId id="724" r:id="rId15"/>
    <p:sldId id="725" r:id="rId16"/>
  </p:sldIdLst>
  <p:sldSz cx="12192000" cy="6858000"/>
  <p:notesSz cx="9926638" cy="67976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rgbClr val="FF0000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rgbClr val="FF0000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rgbClr val="FF0000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rgbClr val="FF0000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rgbClr val="FF0000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sz="2000" kern="1200">
        <a:solidFill>
          <a:srgbClr val="FF0000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sz="2000" kern="1200">
        <a:solidFill>
          <a:srgbClr val="FF0000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sz="2000" kern="1200">
        <a:solidFill>
          <a:srgbClr val="FF0000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sz="2000" kern="1200">
        <a:solidFill>
          <a:srgbClr val="FF0000"/>
        </a:solidFill>
        <a:latin typeface="Verdana" pitchFamily="34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AEFC3"/>
    <a:srgbClr val="00CC00"/>
    <a:srgbClr val="88E08E"/>
    <a:srgbClr val="F68D36"/>
    <a:srgbClr val="FF7C80"/>
    <a:srgbClr val="FF8989"/>
    <a:srgbClr val="FFFF99"/>
    <a:srgbClr val="FFFFCC"/>
    <a:srgbClr val="FFC9C9"/>
    <a:srgbClr val="FF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867" autoAdjust="0"/>
    <p:restoredTop sz="96947" autoAdjust="0"/>
  </p:normalViewPr>
  <p:slideViewPr>
    <p:cSldViewPr>
      <p:cViewPr varScale="1">
        <p:scale>
          <a:sx n="117" d="100"/>
          <a:sy n="117" d="100"/>
        </p:scale>
        <p:origin x="-594" y="-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189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9.6239980886697593E-2"/>
          <c:y val="3.0554788206715769E-2"/>
          <c:w val="0.86895024069601756"/>
          <c:h val="0.559995884852274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Республика Башкортостан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</c:spPr>
          <c:invertIfNegative val="0"/>
          <c:dPt>
            <c:idx val="3"/>
            <c:invertIfNegative val="0"/>
            <c:bubble3D val="0"/>
            <c:spPr>
              <a:pattFill prst="wdUpDiag">
                <a:fgClr>
                  <a:schemeClr val="accent3"/>
                </a:fgClr>
                <a:bgClr>
                  <a:schemeClr val="bg1"/>
                </a:bgClr>
              </a:pattFill>
              <a:ln>
                <a:noFill/>
              </a:ln>
            </c:spPr>
          </c:dPt>
          <c:dPt>
            <c:idx val="6"/>
            <c:invertIfNegative val="0"/>
            <c:bubble3D val="0"/>
            <c:spPr>
              <a:pattFill prst="wdUpDiag">
                <a:fgClr>
                  <a:schemeClr val="accent3"/>
                </a:fgClr>
                <a:bgClr>
                  <a:schemeClr val="bg1"/>
                </a:bgClr>
              </a:pattFill>
              <a:ln>
                <a:noFill/>
              </a:ln>
            </c:spPr>
          </c:dPt>
          <c:dLbls>
            <c:dLbl>
              <c:idx val="0"/>
              <c:layout>
                <c:manualLayout>
                  <c:x val="-1.8835555488440889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1986262583553283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5410909035997017E-2"/>
                  <c:y val="3.608473263486171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accent3"/>
              </a:solidFill>
              <a:ln w="254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/>
              <a:lstStyle/>
              <a:p>
                <a:pPr>
                  <a:defRPr sz="12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2015 год</c:v>
                </c:pt>
                <c:pt idx="1">
                  <c:v>2016 год</c:v>
                </c:pt>
                <c:pt idx="2">
                  <c:v>2017 год</c:v>
                </c:pt>
                <c:pt idx="3">
                  <c:v>2018 год
(прогноз)</c:v>
                </c:pt>
              </c:strCache>
            </c:strRef>
          </c:cat>
          <c:val>
            <c:numRef>
              <c:f>Лист1!$B$2:$B$5</c:f>
              <c:numCache>
                <c:formatCode>0.0</c:formatCode>
                <c:ptCount val="4"/>
                <c:pt idx="0">
                  <c:v>110.92</c:v>
                </c:pt>
                <c:pt idx="1">
                  <c:v>104.94</c:v>
                </c:pt>
                <c:pt idx="2">
                  <c:v>101.59</c:v>
                </c:pt>
                <c:pt idx="3">
                  <c:v>103.5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Приволжский федеральный округ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</c:spPr>
          <c:invertIfNegative val="0"/>
          <c:dLbls>
            <c:spPr>
              <a:solidFill>
                <a:schemeClr val="accent1"/>
              </a:solidFill>
              <a:ln w="254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/>
              <a:lstStyle/>
              <a:p>
                <a:pPr>
                  <a:defRPr sz="12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2015 год</c:v>
                </c:pt>
                <c:pt idx="1">
                  <c:v>2016 год</c:v>
                </c:pt>
                <c:pt idx="2">
                  <c:v>2017 год</c:v>
                </c:pt>
                <c:pt idx="3">
                  <c:v>2018 год
(прогноз)</c:v>
                </c:pt>
              </c:strCache>
            </c:strRef>
          </c:cat>
          <c:val>
            <c:numRef>
              <c:f>Лист1!$C$2:$C$5</c:f>
              <c:numCache>
                <c:formatCode>0.0</c:formatCode>
                <c:ptCount val="4"/>
                <c:pt idx="0">
                  <c:v>111.63</c:v>
                </c:pt>
                <c:pt idx="1">
                  <c:v>104.64</c:v>
                </c:pt>
                <c:pt idx="2">
                  <c:v>101.9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Российская Федерация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</c:spPr>
          <c:invertIfNegative val="0"/>
          <c:dPt>
            <c:idx val="3"/>
            <c:invertIfNegative val="0"/>
            <c:bubble3D val="0"/>
            <c:spPr>
              <a:pattFill prst="wdUpDiag">
                <a:fgClr>
                  <a:schemeClr val="accent4"/>
                </a:fgClr>
                <a:bgClr>
                  <a:schemeClr val="bg1"/>
                </a:bgClr>
              </a:pattFill>
              <a:ln>
                <a:noFill/>
              </a:ln>
            </c:spPr>
          </c:dPt>
          <c:dPt>
            <c:idx val="6"/>
            <c:invertIfNegative val="0"/>
            <c:bubble3D val="0"/>
            <c:spPr>
              <a:pattFill prst="wdUpDiag">
                <a:fgClr>
                  <a:schemeClr val="accent4"/>
                </a:fgClr>
                <a:bgClr>
                  <a:schemeClr val="bg1"/>
                </a:bgClr>
              </a:pattFill>
              <a:ln>
                <a:noFill/>
              </a:ln>
            </c:spPr>
          </c:dPt>
          <c:dLbls>
            <c:dLbl>
              <c:idx val="0"/>
              <c:layout>
                <c:manualLayout>
                  <c:x val="1.5410909035997079E-2"/>
                  <c:y val="-3.608473263486172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8835555488440937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8835555488440875E-2"/>
                  <c:y val="3.608473263486237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accent4"/>
              </a:solidFill>
              <a:ln w="254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/>
              <a:lstStyle/>
              <a:p>
                <a:pPr>
                  <a:defRPr sz="12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2015 год</c:v>
                </c:pt>
                <c:pt idx="1">
                  <c:v>2016 год</c:v>
                </c:pt>
                <c:pt idx="2">
                  <c:v>2017 год</c:v>
                </c:pt>
                <c:pt idx="3">
                  <c:v>2018 год
(прогноз)</c:v>
                </c:pt>
              </c:strCache>
            </c:strRef>
          </c:cat>
          <c:val>
            <c:numRef>
              <c:f>Лист1!$D$2:$D$5</c:f>
              <c:numCache>
                <c:formatCode>0.0</c:formatCode>
                <c:ptCount val="4"/>
                <c:pt idx="0">
                  <c:v>112.91</c:v>
                </c:pt>
                <c:pt idx="1">
                  <c:v>105.39</c:v>
                </c:pt>
                <c:pt idx="2">
                  <c:v>102.51</c:v>
                </c:pt>
                <c:pt idx="3">
                  <c:v>104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104896"/>
        <c:axId val="21123072"/>
      </c:barChart>
      <c:catAx>
        <c:axId val="2110489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1123072"/>
        <c:crosses val="autoZero"/>
        <c:auto val="1"/>
        <c:lblAlgn val="ctr"/>
        <c:lblOffset val="100"/>
        <c:noMultiLvlLbl val="0"/>
      </c:catAx>
      <c:valAx>
        <c:axId val="21123072"/>
        <c:scaling>
          <c:orientation val="minMax"/>
          <c:max val="114"/>
          <c:min val="101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200"/>
                </a:pPr>
                <a:r>
                  <a:rPr lang="ru-RU" sz="1200" dirty="0" smtClean="0"/>
                  <a:t>%</a:t>
                </a:r>
                <a:endParaRPr lang="ru-RU" sz="1200" dirty="0"/>
              </a:p>
            </c:rich>
          </c:tx>
          <c:layout/>
          <c:overlay val="0"/>
        </c:title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110489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4.8287649808058004E-2"/>
          <c:y val="0.71043146219162001"/>
          <c:w val="0.48390537513091852"/>
          <c:h val="0.22991914931518925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1582692555885891E-2"/>
          <c:y val="0.12197460794580076"/>
          <c:w val="0.83683461488822819"/>
          <c:h val="0.67259654852431983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outerShdw blurRad="50800" dist="25400" dir="5400000" algn="ctr" rotWithShape="0">
                <a:srgbClr val="000000">
                  <a:alpha val="94000"/>
                </a:srgbClr>
              </a:outerShdw>
            </a:effectLst>
          </c:spPr>
          <c:dPt>
            <c:idx val="0"/>
            <c:bubble3D val="0"/>
            <c:spPr>
              <a:solidFill>
                <a:srgbClr val="FF3300"/>
              </a:solidFill>
              <a:effectLst>
                <a:outerShdw blurRad="50800" dist="25400" dir="5400000" algn="ctr" rotWithShape="0">
                  <a:srgbClr val="000000">
                    <a:alpha val="94000"/>
                  </a:srgbClr>
                </a:outerShdw>
              </a:effectLst>
            </c:spPr>
          </c:dPt>
          <c:dPt>
            <c:idx val="1"/>
            <c:bubble3D val="0"/>
            <c:spPr>
              <a:solidFill>
                <a:srgbClr val="BFBFBF"/>
              </a:solidFill>
              <a:effectLst>
                <a:outerShdw blurRad="50800" dist="25400" dir="5400000" algn="ctr" rotWithShape="0">
                  <a:srgbClr val="000000">
                    <a:alpha val="94000"/>
                  </a:srgbClr>
                </a:outerShdw>
              </a:effectLst>
            </c:spPr>
          </c:dPt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20</c:v>
                </c:pt>
                <c:pt idx="1">
                  <c:v>42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6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6" y="2"/>
            <a:ext cx="4301807" cy="339884"/>
          </a:xfrm>
          <a:prstGeom prst="rect">
            <a:avLst/>
          </a:prstGeom>
        </p:spPr>
        <p:txBody>
          <a:bodyPr vert="horz" lIns="90964" tIns="45482" rIns="90964" bIns="4548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3247" y="2"/>
            <a:ext cx="4301806" cy="339884"/>
          </a:xfrm>
          <a:prstGeom prst="rect">
            <a:avLst/>
          </a:prstGeom>
        </p:spPr>
        <p:txBody>
          <a:bodyPr vert="horz" lIns="90964" tIns="45482" rIns="90964" bIns="45482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38AE029-F010-47F7-9DC1-E76188C4493E}" type="datetimeFigureOut">
              <a:rPr lang="ru-RU"/>
              <a:pPr>
                <a:defRPr/>
              </a:pPr>
              <a:t>20.02.2018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6" y="6456218"/>
            <a:ext cx="4301807" cy="339884"/>
          </a:xfrm>
          <a:prstGeom prst="rect">
            <a:avLst/>
          </a:prstGeom>
        </p:spPr>
        <p:txBody>
          <a:bodyPr vert="horz" lIns="90964" tIns="45482" rIns="90964" bIns="4548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3247" y="6456218"/>
            <a:ext cx="4301806" cy="339884"/>
          </a:xfrm>
          <a:prstGeom prst="rect">
            <a:avLst/>
          </a:prstGeom>
        </p:spPr>
        <p:txBody>
          <a:bodyPr vert="horz" lIns="90964" tIns="45482" rIns="90964" bIns="45482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B9FFB5F-C8A9-4B74-893F-FD3837F1F3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71577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6" y="2"/>
            <a:ext cx="4301807" cy="33988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964" tIns="45482" rIns="90964" bIns="45482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3247" y="2"/>
            <a:ext cx="4301806" cy="33988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964" tIns="45482" rIns="90964" bIns="45482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b="1"/>
            </a:lvl1pPr>
          </a:lstStyle>
          <a:p>
            <a:pPr>
              <a:defRPr/>
            </a:pPr>
            <a:fld id="{B97DBF17-2317-4324-A986-363D727113C5}" type="datetimeFigureOut">
              <a:rPr lang="ru-RU"/>
              <a:pPr>
                <a:defRPr/>
              </a:pPr>
              <a:t>20.02.2018</a:t>
            </a:fld>
            <a:endParaRPr lang="ru-RU"/>
          </a:p>
        </p:txBody>
      </p:sp>
      <p:sp>
        <p:nvSpPr>
          <p:cNvPr id="1095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697163" y="509588"/>
            <a:ext cx="4532312" cy="2549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3456" y="3228895"/>
            <a:ext cx="7941310" cy="30589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964" tIns="45482" rIns="90964" bIns="4548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6" y="6456218"/>
            <a:ext cx="4301807" cy="33988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964" tIns="45482" rIns="90964" bIns="45482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04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3247" y="6456218"/>
            <a:ext cx="4301806" cy="33988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964" tIns="45482" rIns="90964" bIns="45482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1"/>
            </a:lvl1pPr>
          </a:lstStyle>
          <a:p>
            <a:pPr>
              <a:defRPr/>
            </a:pPr>
            <a:fld id="{A0EA824A-ECAA-4660-A371-1DD77E95C1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85930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3C7FF5-252D-4C87-BFCC-922BA71D95A2}" type="datetime1">
              <a:rPr lang="ru-RU" smtClean="0"/>
              <a:t>20.02.2018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18DC8-D69B-4DD4-B705-BAB4D558220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20472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1B16A2-7353-4BC4-B889-DC2839FCC709}" type="datetime1">
              <a:rPr lang="ru-RU" smtClean="0"/>
              <a:t>20.02.2018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C4B0C-5B1C-4D2D-BC6C-401DA1BA2BE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0900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65582-A930-45C8-8D3B-A0AE2FE86BDD}" type="datetime1">
              <a:rPr lang="ru-RU" smtClean="0"/>
              <a:t>20.02.2018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BA8B8-A5A1-467E-AAA9-A273952E328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66060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4A300-2E7B-43F4-8F6D-0291FF363632}" type="datetime1">
              <a:rPr lang="ru-RU" smtClean="0"/>
              <a:t>20.02.2018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203EE-5A49-4316-A1E6-2B88028E4D4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7870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240630-FAA6-45FE-9CBE-129DFBF1A8C0}" type="datetime1">
              <a:rPr lang="ru-RU" smtClean="0"/>
              <a:t>20.02.2018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28155-2C58-4376-9E9F-B37F8CBA56B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3700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8958E-3F7D-40BF-A139-666B26843ED5}" type="datetime1">
              <a:rPr lang="ru-RU" smtClean="0"/>
              <a:t>20.02.2018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A2EFB-B466-4B93-8DD8-6B8D17B459B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2306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CDA96-8EC3-41B7-9F12-466DA01E07FC}" type="datetime1">
              <a:rPr lang="ru-RU" smtClean="0"/>
              <a:t>20.02.2018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2DFC3-A927-4FD5-998D-5FEF529FDCD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4818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AEE80-DCB5-4DAF-96CE-9D13EF82441C}" type="datetime1">
              <a:rPr lang="ru-RU" smtClean="0"/>
              <a:t>20.02.2018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E66FA-4276-447F-A3C7-9121683CB17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5614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C2581-23E5-4E0F-8102-DB735FE6472B}" type="datetime1">
              <a:rPr lang="ru-RU" smtClean="0"/>
              <a:t>20.02.2018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ECE58-DD8F-41A7-82C0-941C977FA5B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4445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8DB0B-1C04-42F4-B44E-62FFB65A299D}" type="datetime1">
              <a:rPr lang="ru-RU" smtClean="0"/>
              <a:t>20.02.2018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671D5-AFD1-4600-87B8-EC0E16363BA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0577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4D7C3-5BEB-48DB-8C16-EA91CAB70380}" type="datetime1">
              <a:rPr lang="ru-RU" smtClean="0"/>
              <a:t>20.02.2018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6B163-F42F-4558-B02B-D3FE9013614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2256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2BF92DA-02B7-48A4-8611-ADD842094E65}" type="datetime1">
              <a:rPr lang="ru-RU" smtClean="0"/>
              <a:t>20.02.2018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BC122BA-4C5C-4491-A08D-C4920A45C1F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2" r:id="rId1"/>
    <p:sldLayoutId id="2147484113" r:id="rId2"/>
    <p:sldLayoutId id="2147484114" r:id="rId3"/>
    <p:sldLayoutId id="2147484115" r:id="rId4"/>
    <p:sldLayoutId id="2147484116" r:id="rId5"/>
    <p:sldLayoutId id="2147484117" r:id="rId6"/>
    <p:sldLayoutId id="2147484118" r:id="rId7"/>
    <p:sldLayoutId id="2147484119" r:id="rId8"/>
    <p:sldLayoutId id="2147484120" r:id="rId9"/>
    <p:sldLayoutId id="2147484121" r:id="rId10"/>
    <p:sldLayoutId id="2147484122" r:id="rId11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6286" y="3429000"/>
            <a:ext cx="5756822" cy="2952328"/>
          </a:xfrm>
          <a:prstGeom prst="rect">
            <a:avLst/>
          </a:prstGeom>
        </p:spPr>
      </p:pic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1632396" y="1712421"/>
            <a:ext cx="8928100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О состоянии и перспективах развития торговли </a:t>
            </a:r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/>
            </a:r>
            <a:br>
              <a:rPr lang="ru-RU" sz="2600" b="1" dirty="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</a:br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в </a:t>
            </a:r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Республике Башкортостан</a:t>
            </a: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5844446" y="4680000"/>
            <a:ext cx="45000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ЗАМЕСТИТЕЛЬ ПРЕДСЕДАТЕЛЯ</a:t>
            </a:r>
          </a:p>
          <a:p>
            <a:pPr eaLnBrk="1" hangingPunct="1"/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ГОСУДАРСТВЕННОГО КОМИТЕТА</a:t>
            </a:r>
            <a:r>
              <a:rPr lang="en-US" sz="1600" b="1" dirty="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/>
            </a:r>
            <a:br>
              <a:rPr lang="en-US" sz="1600" b="1" dirty="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</a:b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РЕСПУБЛИКИ БАШКОРТОСТАН</a:t>
            </a:r>
          </a:p>
          <a:p>
            <a:pPr eaLnBrk="1" hangingPunct="1"/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ПО ТОРГОВЛЕ И ЗАЩИТЕ ПРАВ</a:t>
            </a:r>
          </a:p>
          <a:p>
            <a:pPr eaLnBrk="1" hangingPunct="1"/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ПОТРЕБИТЕЛЕЙ</a:t>
            </a:r>
            <a:endParaRPr lang="ru-RU" sz="1600" b="1" dirty="0">
              <a:solidFill>
                <a:schemeClr val="tx2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4656286" y="3489771"/>
            <a:ext cx="576064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2400" b="1" dirty="0">
                <a:solidFill>
                  <a:schemeClr val="tx2"/>
                </a:solidFill>
                <a:latin typeface="Arial" charset="0"/>
              </a:rPr>
              <a:t>Белов </a:t>
            </a:r>
          </a:p>
          <a:p>
            <a:pPr algn="ctr" eaLnBrk="1" hangingPunct="1"/>
            <a:r>
              <a:rPr lang="ru-RU" sz="2400" b="1" dirty="0">
                <a:solidFill>
                  <a:schemeClr val="tx2"/>
                </a:solidFill>
                <a:latin typeface="Arial" charset="0"/>
              </a:rPr>
              <a:t>Валерий  Александрович</a:t>
            </a:r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0" y="116632"/>
            <a:ext cx="12192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Arial" charset="0"/>
              </a:rPr>
              <a:t>ГОСУДАРСТВЕННЫЙ КОМИТЕТ РЕСПУБЛИКИ БАШКОРТОСТАН</a:t>
            </a:r>
          </a:p>
          <a:p>
            <a:pPr algn="ctr"/>
            <a:r>
              <a:rPr lang="ru-RU" b="1" dirty="0" smtClean="0">
                <a:solidFill>
                  <a:schemeClr val="tx2"/>
                </a:solidFill>
                <a:latin typeface="Arial" charset="0"/>
              </a:rPr>
              <a:t>ПО ТОРГОВЛЕ И ЗАЩИТЕ ПРАВ ПОТРЕБИТЕЛЕЙ</a:t>
            </a:r>
            <a:endParaRPr lang="ru-RU" b="1" dirty="0">
              <a:solidFill>
                <a:schemeClr val="tx2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1925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0" y="333376"/>
            <a:ext cx="12192000" cy="40011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cap="all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ДОСТУПНОСТЬ ТОРГОВЫХ ОБЪЕКТОВ Республики Башкортостан</a:t>
            </a:r>
          </a:p>
        </p:txBody>
      </p:sp>
      <p:sp>
        <p:nvSpPr>
          <p:cNvPr id="9219" name="TextBox 3"/>
          <p:cNvSpPr txBox="1">
            <a:spLocks noChangeArrowheads="1"/>
          </p:cNvSpPr>
          <p:nvPr/>
        </p:nvSpPr>
        <p:spPr bwMode="auto">
          <a:xfrm>
            <a:off x="2423592" y="1270697"/>
            <a:ext cx="90010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rgbClr val="00B050"/>
                </a:solidFill>
                <a:latin typeface="Arial" pitchFamily="34" charset="0"/>
              </a:rPr>
              <a:t>опрос по определению </a:t>
            </a:r>
            <a:r>
              <a:rPr lang="ru-RU" altLang="ru-RU" sz="2000" b="1" dirty="0">
                <a:solidFill>
                  <a:srgbClr val="00B050"/>
                </a:solidFill>
                <a:latin typeface="Arial" pitchFamily="34" charset="0"/>
              </a:rPr>
              <a:t>отношения населения </a:t>
            </a:r>
            <a:endParaRPr lang="ru-RU" altLang="ru-RU" sz="2000" b="1" dirty="0" smtClean="0">
              <a:solidFill>
                <a:srgbClr val="00B050"/>
              </a:solidFill>
              <a:latin typeface="Arial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rgbClr val="00B050"/>
                </a:solidFill>
                <a:latin typeface="Arial" pitchFamily="34" charset="0"/>
              </a:rPr>
              <a:t>к </a:t>
            </a:r>
            <a:r>
              <a:rPr lang="ru-RU" altLang="ru-RU" sz="2000" b="1" dirty="0">
                <a:solidFill>
                  <a:srgbClr val="00B050"/>
                </a:solidFill>
                <a:latin typeface="Arial" pitchFamily="34" charset="0"/>
              </a:rPr>
              <a:t>уровню доступности объектов потребительского </a:t>
            </a:r>
            <a:r>
              <a:rPr lang="ru-RU" altLang="ru-RU" sz="2000" b="1" dirty="0" smtClean="0">
                <a:solidFill>
                  <a:srgbClr val="00B050"/>
                </a:solidFill>
                <a:latin typeface="Arial" pitchFamily="34" charset="0"/>
              </a:rPr>
              <a:t>рынка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rgbClr val="00B050"/>
                </a:solidFill>
                <a:latin typeface="Arial" pitchFamily="34" charset="0"/>
              </a:rPr>
              <a:t>на портале Голос РБ (</a:t>
            </a:r>
            <a:r>
              <a:rPr lang="en-US" altLang="ru-RU" sz="2000" b="1" dirty="0" smtClean="0">
                <a:solidFill>
                  <a:srgbClr val="00B050"/>
                </a:solidFill>
                <a:latin typeface="Arial" pitchFamily="34" charset="0"/>
              </a:rPr>
              <a:t>https</a:t>
            </a:r>
            <a:r>
              <a:rPr lang="en-US" altLang="ru-RU" sz="2000" b="1" dirty="0">
                <a:solidFill>
                  <a:srgbClr val="00B050"/>
                </a:solidFill>
                <a:latin typeface="Arial" pitchFamily="34" charset="0"/>
              </a:rPr>
              <a:t>://golos.openrepublic.ru/polls/120</a:t>
            </a:r>
            <a:r>
              <a:rPr lang="en-US" altLang="ru-RU" sz="2000" b="1" dirty="0" smtClean="0">
                <a:solidFill>
                  <a:srgbClr val="00B050"/>
                </a:solidFill>
                <a:latin typeface="Arial" pitchFamily="34" charset="0"/>
              </a:rPr>
              <a:t>/</a:t>
            </a:r>
            <a:r>
              <a:rPr lang="ru-RU" altLang="ru-RU" sz="2000" b="1" dirty="0">
                <a:solidFill>
                  <a:srgbClr val="00B050"/>
                </a:solidFill>
                <a:latin typeface="Arial" pitchFamily="34" charset="0"/>
              </a:rPr>
              <a:t>)</a:t>
            </a:r>
            <a:endParaRPr lang="en-US" altLang="ru-RU" sz="2000" b="1" dirty="0">
              <a:solidFill>
                <a:srgbClr val="00B050"/>
              </a:solidFill>
              <a:latin typeface="Arial" pitchFamily="34" charset="0"/>
            </a:endParaRPr>
          </a:p>
        </p:txBody>
      </p:sp>
      <p:sp>
        <p:nvSpPr>
          <p:cNvPr id="9220" name="Прямоугольник 4"/>
          <p:cNvSpPr>
            <a:spLocks noChangeArrowheads="1"/>
          </p:cNvSpPr>
          <p:nvPr/>
        </p:nvSpPr>
        <p:spPr bwMode="auto">
          <a:xfrm>
            <a:off x="592936" y="2386042"/>
            <a:ext cx="11040533" cy="2339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i="1" dirty="0">
                <a:solidFill>
                  <a:schemeClr val="tx2"/>
                </a:solidFill>
                <a:latin typeface="Arial" pitchFamily="34" charset="0"/>
              </a:rPr>
              <a:t>в </a:t>
            </a:r>
            <a:r>
              <a:rPr lang="ru-RU" altLang="ru-RU" sz="2400" b="1" i="1" dirty="0" smtClean="0">
                <a:solidFill>
                  <a:schemeClr val="tx2"/>
                </a:solidFill>
                <a:latin typeface="Arial" pitchFamily="34" charset="0"/>
              </a:rPr>
              <a:t>2017 </a:t>
            </a:r>
            <a:r>
              <a:rPr lang="ru-RU" altLang="ru-RU" sz="2400" b="1" i="1" dirty="0">
                <a:solidFill>
                  <a:schemeClr val="tx2"/>
                </a:solidFill>
                <a:latin typeface="Arial" pitchFamily="34" charset="0"/>
              </a:rPr>
              <a:t>году </a:t>
            </a:r>
            <a:r>
              <a:rPr lang="ru-RU" altLang="ru-RU" sz="2400" b="1" i="1" dirty="0" smtClean="0">
                <a:solidFill>
                  <a:schemeClr val="tx2"/>
                </a:solidFill>
                <a:latin typeface="Arial" pitchFamily="34" charset="0"/>
              </a:rPr>
              <a:t>мониторингом охвачено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i="1" dirty="0" smtClean="0">
                <a:solidFill>
                  <a:schemeClr val="tx2"/>
                </a:solidFill>
                <a:latin typeface="Arial" pitchFamily="34" charset="0"/>
              </a:rPr>
              <a:t>более </a:t>
            </a:r>
            <a:r>
              <a:rPr lang="ru-RU" altLang="ru-RU" sz="2400" b="1" i="1" dirty="0">
                <a:solidFill>
                  <a:srgbClr val="FF0000"/>
                </a:solidFill>
                <a:latin typeface="Arial" pitchFamily="34" charset="0"/>
              </a:rPr>
              <a:t>60%</a:t>
            </a:r>
            <a:r>
              <a:rPr lang="ru-RU" altLang="ru-RU" sz="2400" b="1" i="1" dirty="0">
                <a:solidFill>
                  <a:srgbClr val="00B050"/>
                </a:solidFill>
                <a:latin typeface="Arial" pitchFamily="34" charset="0"/>
              </a:rPr>
              <a:t> </a:t>
            </a:r>
            <a:r>
              <a:rPr lang="ru-RU" altLang="ru-RU" sz="2400" b="1" i="1" dirty="0">
                <a:solidFill>
                  <a:schemeClr val="tx2"/>
                </a:solidFill>
                <a:latin typeface="Arial" pitchFamily="34" charset="0"/>
              </a:rPr>
              <a:t>всех торговых </a:t>
            </a:r>
            <a:r>
              <a:rPr lang="ru-RU" altLang="ru-RU" sz="2400" b="1" i="1" dirty="0" smtClean="0">
                <a:solidFill>
                  <a:schemeClr val="tx2"/>
                </a:solidFill>
                <a:latin typeface="Arial" pitchFamily="34" charset="0"/>
              </a:rPr>
              <a:t>объектов (24,2 из 36,4 </a:t>
            </a:r>
            <a:r>
              <a:rPr lang="ru-RU" altLang="ru-RU" sz="2400" b="1" i="1" dirty="0">
                <a:solidFill>
                  <a:schemeClr val="tx2"/>
                </a:solidFill>
                <a:latin typeface="Arial" pitchFamily="34" charset="0"/>
              </a:rPr>
              <a:t>тыс. </a:t>
            </a:r>
            <a:r>
              <a:rPr lang="ru-RU" altLang="ru-RU" sz="2400" b="1" i="1" dirty="0" smtClean="0">
                <a:solidFill>
                  <a:schemeClr val="tx2"/>
                </a:solidFill>
                <a:latin typeface="Arial" pitchFamily="34" charset="0"/>
              </a:rPr>
              <a:t>объектов)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050" b="1" i="1" dirty="0">
              <a:solidFill>
                <a:schemeClr val="tx2"/>
              </a:solidFill>
              <a:latin typeface="Arial" pitchFamily="34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altLang="ru-RU" sz="2400" b="1" i="1" dirty="0" smtClean="0">
                <a:solidFill>
                  <a:schemeClr val="tx2"/>
                </a:solidFill>
                <a:latin typeface="Arial" pitchFamily="34" charset="0"/>
              </a:rPr>
              <a:t>из </a:t>
            </a:r>
            <a:r>
              <a:rPr lang="ru-RU" altLang="ru-RU" sz="2400" b="1" i="1" dirty="0">
                <a:solidFill>
                  <a:schemeClr val="tx2"/>
                </a:solidFill>
                <a:latin typeface="Arial" pitchFamily="34" charset="0"/>
              </a:rPr>
              <a:t>них </a:t>
            </a:r>
            <a:r>
              <a:rPr lang="ru-RU" altLang="ru-RU" sz="2400" b="1" i="1" dirty="0" smtClean="0">
                <a:solidFill>
                  <a:srgbClr val="FF0000"/>
                </a:solidFill>
                <a:latin typeface="Arial" pitchFamily="34" charset="0"/>
              </a:rPr>
              <a:t>соответствуют требованиям - 86,4</a:t>
            </a:r>
            <a:r>
              <a:rPr lang="ru-RU" altLang="ru-RU" sz="2400" b="1" i="1" dirty="0">
                <a:solidFill>
                  <a:srgbClr val="FF0000"/>
                </a:solidFill>
                <a:latin typeface="Arial" pitchFamily="34" charset="0"/>
              </a:rPr>
              <a:t>%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i="1" dirty="0" smtClean="0">
                <a:solidFill>
                  <a:schemeClr val="tx2"/>
                </a:solidFill>
                <a:latin typeface="Arial" pitchFamily="34" charset="0"/>
              </a:rPr>
              <a:t>(</a:t>
            </a:r>
            <a:r>
              <a:rPr lang="ru-RU" altLang="ru-RU" sz="2000" b="1" i="1" dirty="0">
                <a:solidFill>
                  <a:schemeClr val="tx2"/>
                </a:solidFill>
                <a:latin typeface="Arial" pitchFamily="34" charset="0"/>
              </a:rPr>
              <a:t>обустроены пандусами с поручнями, </a:t>
            </a:r>
            <a:r>
              <a:rPr lang="ru-RU" altLang="ru-RU" sz="2000" b="1" i="1" dirty="0" smtClean="0">
                <a:solidFill>
                  <a:schemeClr val="tx2"/>
                </a:solidFill>
                <a:latin typeface="Arial" pitchFamily="34" charset="0"/>
              </a:rPr>
              <a:t>установлены </a:t>
            </a:r>
            <a:r>
              <a:rPr lang="ru-RU" altLang="ru-RU" sz="2000" b="1" i="1" dirty="0">
                <a:solidFill>
                  <a:schemeClr val="tx2"/>
                </a:solidFill>
                <a:latin typeface="Arial" pitchFamily="34" charset="0"/>
              </a:rPr>
              <a:t>кнопки вызова персонала, </a:t>
            </a:r>
            <a:endParaRPr lang="ru-RU" altLang="ru-RU" sz="2000" b="1" i="1" dirty="0" smtClean="0">
              <a:solidFill>
                <a:schemeClr val="tx2"/>
              </a:solidFill>
              <a:latin typeface="Arial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i="1" dirty="0" smtClean="0">
                <a:solidFill>
                  <a:schemeClr val="tx2"/>
                </a:solidFill>
                <a:latin typeface="Arial" pitchFamily="34" charset="0"/>
              </a:rPr>
              <a:t>оборудованы </a:t>
            </a:r>
            <a:r>
              <a:rPr lang="ru-RU" altLang="ru-RU" sz="2000" b="1" i="1" dirty="0">
                <a:solidFill>
                  <a:schemeClr val="tx2"/>
                </a:solidFill>
                <a:latin typeface="Arial" pitchFamily="34" charset="0"/>
              </a:rPr>
              <a:t>пандусами и кнопками вызова) </a:t>
            </a:r>
            <a:endParaRPr lang="ru-RU" altLang="ru-RU" sz="2000" b="1" i="1" dirty="0" smtClean="0">
              <a:solidFill>
                <a:schemeClr val="tx2"/>
              </a:solidFill>
              <a:latin typeface="Arial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b="1" i="1" dirty="0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11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347200" y="6492876"/>
            <a:ext cx="2844800" cy="365125"/>
          </a:xfrm>
        </p:spPr>
        <p:txBody>
          <a:bodyPr/>
          <a:lstStyle/>
          <a:p>
            <a:pPr>
              <a:defRPr/>
            </a:pPr>
            <a:fld id="{7A69668D-D0FF-4AC7-8AE5-F1D8A3E0D86F}" type="slidenum">
              <a:rPr lang="ru-RU" sz="1250" b="1" smtClean="0">
                <a:solidFill>
                  <a:schemeClr val="bg1"/>
                </a:solidFill>
              </a:rPr>
              <a:pPr>
                <a:defRPr/>
              </a:pPr>
              <a:t>10</a:t>
            </a:fld>
            <a:endParaRPr lang="ru-RU" sz="1250" b="1" dirty="0">
              <a:solidFill>
                <a:schemeClr val="bg1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72" t="5636" r="28359" b="20732"/>
          <a:stretch/>
        </p:blipFill>
        <p:spPr bwMode="auto">
          <a:xfrm>
            <a:off x="767408" y="1305867"/>
            <a:ext cx="1080120" cy="1030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175" y="5122762"/>
            <a:ext cx="1757033" cy="11698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016" y="5094165"/>
            <a:ext cx="1757033" cy="11698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5113926"/>
            <a:ext cx="1757033" cy="11698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169" y="5113926"/>
            <a:ext cx="1757033" cy="11698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2052" y="5104118"/>
            <a:ext cx="1757033" cy="11698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4432" y="5094165"/>
            <a:ext cx="1757033" cy="116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95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220578"/>
            <a:ext cx="12192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ЦИФРОВАЯ ТОРГОВЛЯ В РЕСПУБЛИКЕ БАШКОРТОСТАН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3592" y="1196753"/>
            <a:ext cx="8136904" cy="10081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1444" y="1196753"/>
            <a:ext cx="1480220" cy="9233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340159" y="1268760"/>
            <a:ext cx="68734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внедрение ЕГАИС</a:t>
            </a:r>
            <a:endParaRPr lang="ru-RU" sz="2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данным </a:t>
            </a:r>
            <a:r>
              <a:rPr lang="ru-RU" sz="1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Росалкогольрегулирования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2017 году объемы производства </a:t>
            </a:r>
            <a:b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продажи контрафактной водки в России сократились почти в 4 раза</a:t>
            </a:r>
            <a:endParaRPr lang="ru-RU" sz="14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31504" y="1196752"/>
            <a:ext cx="10081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3592" y="2492898"/>
            <a:ext cx="8136904" cy="9541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3592" y="3573018"/>
            <a:ext cx="8136904" cy="15121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6978" y="5284365"/>
            <a:ext cx="8136904" cy="11023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3340159" y="5247982"/>
            <a:ext cx="7076321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внедрение электронной ветеринарной сертификации ФГИС Меркурий</a:t>
            </a:r>
          </a:p>
          <a:p>
            <a:pPr lvl="0"/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2017 году в системе зарегистрировалось около 8,5 тысяч хозяйствующих 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субъектов и 12,4 тысячи поднадзорных 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объектов</a:t>
            </a:r>
            <a:endParaRPr lang="ru-RU" sz="14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1444" y="2492897"/>
            <a:ext cx="1480220" cy="9233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631504" y="2492896"/>
            <a:ext cx="10081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1444" y="3789041"/>
            <a:ext cx="1480220" cy="9233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631504" y="3789040"/>
            <a:ext cx="10081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1444" y="5284366"/>
            <a:ext cx="1480220" cy="11023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1631504" y="5308041"/>
            <a:ext cx="1008112" cy="1799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340159" y="2474893"/>
            <a:ext cx="6873491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внедрение ОНЛАЙН-КАСС</a:t>
            </a:r>
            <a:br>
              <a:rPr lang="ru-RU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января 2018 года 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республике 12,5 тысяч пользователей 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подключили </a:t>
            </a:r>
          </a:p>
          <a:p>
            <a:pPr lvl="0"/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более 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34 тысяч новых кассовых 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аппаратов </a:t>
            </a:r>
            <a:b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1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340159" y="3629342"/>
            <a:ext cx="7220337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маркировка отдельных </a:t>
            </a:r>
            <a:r>
              <a:rPr lang="ru-RU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товаров средствами </a:t>
            </a:r>
            <a:r>
              <a:rPr lang="ru-RU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идентификации</a:t>
            </a:r>
          </a:p>
          <a:p>
            <a:pPr lvl="0"/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зарегистрированных участников в системе оказалось в 3,5 раза больше, чем 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предполагалось, легализовался 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каждый четвертый участник данного сектора, товарооборот  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изделий из меха вырос 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</a:t>
            </a:r>
            <a:endParaRPr lang="ru-RU" sz="1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1327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-1" y="316687"/>
            <a:ext cx="12192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Arial" charset="0"/>
              </a:rPr>
              <a:t>МАРКИРОВКА ОТДЕЛЬНЫХ ВИДОВ ТОВАРОВ</a:t>
            </a:r>
            <a:endParaRPr lang="ru-RU" b="1" dirty="0">
              <a:solidFill>
                <a:schemeClr val="tx2"/>
              </a:solidFill>
              <a:latin typeface="Arial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1464" y="1197574"/>
            <a:ext cx="9649071" cy="5156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4038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Прямоугольник с двумя скругленными противолежащими углами 39"/>
          <p:cNvSpPr/>
          <p:nvPr/>
        </p:nvSpPr>
        <p:spPr>
          <a:xfrm>
            <a:off x="335361" y="1656026"/>
            <a:ext cx="4752528" cy="612759"/>
          </a:xfrm>
          <a:prstGeom prst="round2Diag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1346200" algn="ctr"/>
            <a:r>
              <a:rPr lang="ru-RU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Оборот оптовой торговли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0" y="332656"/>
            <a:ext cx="12192000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800" b="1" cap="all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Характеристика оптовой торговли в республике </a:t>
            </a:r>
            <a:r>
              <a:rPr lang="ru-RU" sz="1800" b="1" cap="all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башкортостан</a:t>
            </a:r>
            <a:endParaRPr lang="ru-RU" sz="1800" b="1" cap="all" dirty="0" smtClean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335360" y="1650659"/>
            <a:ext cx="1368153" cy="612759"/>
          </a:xfrm>
          <a:prstGeom prst="round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710,5 </a:t>
            </a:r>
          </a:p>
          <a:p>
            <a:pPr algn="ctr"/>
            <a:r>
              <a:rPr lang="ru-RU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млрд. руб.</a:t>
            </a:r>
          </a:p>
        </p:txBody>
      </p:sp>
      <p:sp>
        <p:nvSpPr>
          <p:cNvPr id="41" name="Прямоугольник с двумя скругленными противолежащими углами 40"/>
          <p:cNvSpPr/>
          <p:nvPr/>
        </p:nvSpPr>
        <p:spPr>
          <a:xfrm>
            <a:off x="335360" y="2396814"/>
            <a:ext cx="4752529" cy="612759"/>
          </a:xfrm>
          <a:prstGeom prst="round2Diag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1346200" algn="ctr"/>
            <a:r>
              <a:rPr lang="ru-RU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Место в ПФО по обороту</a:t>
            </a:r>
          </a:p>
        </p:txBody>
      </p:sp>
      <p:sp>
        <p:nvSpPr>
          <p:cNvPr id="42" name="Прямоугольник с двумя скругленными противолежащими углами 41"/>
          <p:cNvSpPr/>
          <p:nvPr/>
        </p:nvSpPr>
        <p:spPr>
          <a:xfrm>
            <a:off x="335360" y="2391448"/>
            <a:ext cx="1368153" cy="612759"/>
          </a:xfrm>
          <a:prstGeom prst="round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</a:t>
            </a:r>
          </a:p>
        </p:txBody>
      </p:sp>
      <p:sp>
        <p:nvSpPr>
          <p:cNvPr id="43" name="Прямоугольник с двумя скругленными противолежащими углами 42"/>
          <p:cNvSpPr/>
          <p:nvPr/>
        </p:nvSpPr>
        <p:spPr>
          <a:xfrm>
            <a:off x="355782" y="3117111"/>
            <a:ext cx="4732107" cy="612759"/>
          </a:xfrm>
          <a:prstGeom prst="round2Diag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1346200" algn="ctr"/>
            <a:r>
              <a:rPr lang="ru-RU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Общая </a:t>
            </a:r>
            <a:r>
              <a:rPr lang="ru-RU" sz="1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площадь складских помещений</a:t>
            </a:r>
            <a:endParaRPr lang="ru-RU" sz="16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Прямоугольник с двумя скругленными противолежащими углами 43"/>
          <p:cNvSpPr/>
          <p:nvPr/>
        </p:nvSpPr>
        <p:spPr>
          <a:xfrm>
            <a:off x="355781" y="3117111"/>
            <a:ext cx="1347731" cy="612759"/>
          </a:xfrm>
          <a:prstGeom prst="round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508,5 </a:t>
            </a:r>
          </a:p>
          <a:p>
            <a:pPr algn="ctr"/>
            <a:r>
              <a:rPr lang="ru-RU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</a:t>
            </a:r>
            <a:r>
              <a:rPr lang="ru-RU" sz="1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кв</a:t>
            </a:r>
            <a:r>
              <a:rPr lang="ru-RU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м</a:t>
            </a:r>
          </a:p>
        </p:txBody>
      </p:sp>
      <p:sp>
        <p:nvSpPr>
          <p:cNvPr id="45" name="Прямоугольник с двумя скругленными противолежащими углами 44"/>
          <p:cNvSpPr/>
          <p:nvPr/>
        </p:nvSpPr>
        <p:spPr>
          <a:xfrm>
            <a:off x="335360" y="3883578"/>
            <a:ext cx="4752529" cy="612759"/>
          </a:xfrm>
          <a:prstGeom prst="round2Diag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1346200" algn="ctr"/>
            <a:r>
              <a:rPr lang="ru-RU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Объем </a:t>
            </a:r>
            <a:r>
              <a:rPr lang="ru-RU" sz="1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холодильных комплексов</a:t>
            </a:r>
          </a:p>
        </p:txBody>
      </p:sp>
      <p:sp>
        <p:nvSpPr>
          <p:cNvPr id="46" name="Прямоугольник с двумя скругленными противолежащими углами 45"/>
          <p:cNvSpPr/>
          <p:nvPr/>
        </p:nvSpPr>
        <p:spPr>
          <a:xfrm>
            <a:off x="335361" y="3878212"/>
            <a:ext cx="1368152" cy="612759"/>
          </a:xfrm>
          <a:prstGeom prst="round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113,9 </a:t>
            </a:r>
          </a:p>
          <a:p>
            <a:pPr algn="ctr"/>
            <a:r>
              <a:rPr lang="ru-RU" sz="15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</a:t>
            </a:r>
            <a:r>
              <a:rPr lang="ru-RU" sz="1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куб. </a:t>
            </a:r>
            <a:r>
              <a:rPr lang="ru-RU" sz="15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</a:p>
        </p:txBody>
      </p:sp>
      <p:sp>
        <p:nvSpPr>
          <p:cNvPr id="48" name="Прямоугольник с двумя скругленными противолежащими углами 47"/>
          <p:cNvSpPr/>
          <p:nvPr/>
        </p:nvSpPr>
        <p:spPr>
          <a:xfrm>
            <a:off x="335360" y="4648737"/>
            <a:ext cx="4752529" cy="612759"/>
          </a:xfrm>
          <a:prstGeom prst="round2Diag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1346200" algn="ctr"/>
            <a:r>
              <a:rPr lang="ru-RU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оптовых организаций</a:t>
            </a:r>
            <a:endParaRPr lang="ru-RU" sz="16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Прямоугольник с двумя скругленными противолежащими углами 48"/>
          <p:cNvSpPr/>
          <p:nvPr/>
        </p:nvSpPr>
        <p:spPr>
          <a:xfrm>
            <a:off x="335361" y="4643371"/>
            <a:ext cx="1368151" cy="612759"/>
          </a:xfrm>
          <a:prstGeom prst="round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617</a:t>
            </a:r>
            <a:endParaRPr lang="ru-RU" sz="14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Прямоугольник с двумя скругленными противолежащими углами 49"/>
          <p:cNvSpPr/>
          <p:nvPr/>
        </p:nvSpPr>
        <p:spPr>
          <a:xfrm>
            <a:off x="355782" y="5408530"/>
            <a:ext cx="4732107" cy="612759"/>
          </a:xfrm>
          <a:prstGeom prst="round2Diag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1346200" algn="ctr"/>
            <a:r>
              <a:rPr lang="ru-RU" sz="15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Доля </a:t>
            </a:r>
            <a:r>
              <a:rPr lang="ru-RU" sz="1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налогов в консолидированный бюджет РФ</a:t>
            </a:r>
          </a:p>
        </p:txBody>
      </p:sp>
      <p:sp>
        <p:nvSpPr>
          <p:cNvPr id="51" name="Прямоугольник с двумя скругленными противолежащими углами 50"/>
          <p:cNvSpPr/>
          <p:nvPr/>
        </p:nvSpPr>
        <p:spPr>
          <a:xfrm>
            <a:off x="355781" y="5403164"/>
            <a:ext cx="1347731" cy="612759"/>
          </a:xfrm>
          <a:prstGeom prst="round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3,8%</a:t>
            </a:r>
            <a:endParaRPr lang="ru-RU" sz="14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5879133" y="3717032"/>
            <a:ext cx="1873051" cy="594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>
              <a:defRPr/>
            </a:pPr>
            <a:r>
              <a:rPr lang="ru-RU" sz="11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Предприятия </a:t>
            </a:r>
          </a:p>
          <a:p>
            <a:pPr algn="ctr">
              <a:defRPr/>
            </a:pPr>
            <a:r>
              <a:rPr lang="ru-RU" sz="11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оптовой торговли складской площадью </a:t>
            </a:r>
          </a:p>
          <a:p>
            <a:pPr algn="ctr">
              <a:defRPr/>
            </a:pPr>
            <a:r>
              <a:rPr lang="ru-RU" sz="11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свыше 1 тыс. кв. м</a:t>
            </a:r>
            <a:endParaRPr lang="ru-RU" sz="11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6" name="Picture 4" descr="C:\Users\sayfullin.i\Desktop\rajony-Bashkortostana-spisok-small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6160" y="980728"/>
            <a:ext cx="4608512" cy="593434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Rectangle 2"/>
          <p:cNvSpPr>
            <a:spLocks noChangeArrowheads="1"/>
          </p:cNvSpPr>
          <p:nvPr/>
        </p:nvSpPr>
        <p:spPr bwMode="auto">
          <a:xfrm>
            <a:off x="5735960" y="5336256"/>
            <a:ext cx="2061136" cy="76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>
              <a:defRPr/>
            </a:pPr>
            <a:r>
              <a:rPr lang="ru-RU" sz="11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Хладокомплексы </a:t>
            </a:r>
          </a:p>
          <a:p>
            <a:pPr algn="ctr">
              <a:defRPr/>
            </a:pPr>
            <a:r>
              <a:rPr lang="ru-RU" sz="11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 емкостью хранения свыше 1 тыс. куб. м</a:t>
            </a:r>
          </a:p>
          <a:p>
            <a:pPr algn="ctr">
              <a:defRPr/>
            </a:pPr>
            <a:endParaRPr lang="ru-RU" sz="11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9676043" y="29702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0" name="Oval 11"/>
          <p:cNvSpPr>
            <a:spLocks noChangeArrowheads="1"/>
          </p:cNvSpPr>
          <p:nvPr/>
        </p:nvSpPr>
        <p:spPr bwMode="auto">
          <a:xfrm>
            <a:off x="5591944" y="3789041"/>
            <a:ext cx="214312" cy="217487"/>
          </a:xfrm>
          <a:prstGeom prst="ellipse">
            <a:avLst/>
          </a:prstGeom>
          <a:solidFill>
            <a:srgbClr val="00B05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31" name="Rectangle 2"/>
          <p:cNvSpPr>
            <a:spLocks noChangeArrowheads="1"/>
          </p:cNvSpPr>
          <p:nvPr/>
        </p:nvSpPr>
        <p:spPr bwMode="auto">
          <a:xfrm>
            <a:off x="5663952" y="4544168"/>
            <a:ext cx="2232248" cy="594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>
              <a:defRPr/>
            </a:pPr>
            <a:r>
              <a:rPr lang="ru-RU" sz="11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Предприятия </a:t>
            </a:r>
          </a:p>
          <a:p>
            <a:pPr algn="ctr">
              <a:defRPr/>
            </a:pPr>
            <a:r>
              <a:rPr lang="ru-RU" sz="11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оптовой торговли </a:t>
            </a:r>
          </a:p>
          <a:p>
            <a:pPr algn="ctr">
              <a:defRPr/>
            </a:pPr>
            <a:r>
              <a:rPr lang="ru-RU" sz="11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складской площадью </a:t>
            </a:r>
          </a:p>
          <a:p>
            <a:pPr algn="ctr">
              <a:defRPr/>
            </a:pPr>
            <a:r>
              <a:rPr lang="ru-RU" sz="11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от 100 кв.м. до 1 тыс. кв. м</a:t>
            </a:r>
            <a:endParaRPr lang="ru-RU" sz="11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2" name="Picture 4" descr="http://opekungroup.ru/wp-content/uploads/2014/12/snow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0536" y="5232100"/>
            <a:ext cx="144016" cy="14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Rectangle 2"/>
          <p:cNvSpPr>
            <a:spLocks noChangeArrowheads="1"/>
          </p:cNvSpPr>
          <p:nvPr/>
        </p:nvSpPr>
        <p:spPr bwMode="auto">
          <a:xfrm>
            <a:off x="5583481" y="5949281"/>
            <a:ext cx="2600751" cy="613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>
              <a:defRPr/>
            </a:pPr>
            <a:endParaRPr lang="ru-RU" sz="11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11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Хладокомплексы </a:t>
            </a:r>
          </a:p>
          <a:p>
            <a:pPr algn="ctr">
              <a:defRPr/>
            </a:pPr>
            <a:r>
              <a:rPr lang="ru-RU" sz="11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 </a:t>
            </a:r>
            <a:r>
              <a:rPr lang="ru-RU" sz="11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емкостью </a:t>
            </a:r>
            <a:r>
              <a:rPr lang="ru-RU" sz="11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хранения </a:t>
            </a:r>
          </a:p>
          <a:p>
            <a:pPr algn="ctr">
              <a:defRPr/>
            </a:pPr>
            <a:r>
              <a:rPr lang="ru-RU" sz="11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от 100 до </a:t>
            </a:r>
            <a:r>
              <a:rPr lang="ru-RU" sz="11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 тыс</a:t>
            </a:r>
            <a:r>
              <a:rPr lang="ru-RU" sz="11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 куб. м</a:t>
            </a:r>
            <a:endParaRPr lang="ru-RU" sz="11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endParaRPr lang="ru-RU" sz="11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4" name="Picture 4" descr="http://opekungroup.ru/wp-content/uploads/2014/12/snow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3952" y="6093297"/>
            <a:ext cx="144016" cy="14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4" descr="http://opekungroup.ru/wp-content/uploads/2014/12/snow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0232" y="2494333"/>
            <a:ext cx="144016" cy="14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4" descr="http://opekungroup.ru/wp-content/uploads/2014/12/snow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1864" y="4800052"/>
            <a:ext cx="144016" cy="14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4" descr="http://opekungroup.ru/wp-content/uploads/2014/12/snow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9180" y="1415676"/>
            <a:ext cx="144016" cy="14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4" descr="http://opekungroup.ru/wp-content/uploads/2014/12/snow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2304" y="1937716"/>
            <a:ext cx="144016" cy="14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http://opekungroup.ru/wp-content/uploads/2014/12/snow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328" y="5196096"/>
            <a:ext cx="288032" cy="288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4" descr="http://opekungroup.ru/wp-content/uploads/2014/12/snow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4192" y="3071860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4" descr="http://opekungroup.ru/wp-content/uploads/2014/12/snow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944" y="5409221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4" descr="http://opekungroup.ru/wp-content/uploads/2014/12/snow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328" y="4295996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4" descr="http://opekungroup.ru/wp-content/uploads/2014/12/snow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2184" y="3323888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4" descr="http://opekungroup.ru/wp-content/uploads/2014/12/snow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4352" y="4516671"/>
            <a:ext cx="144016" cy="14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4" descr="http://opekungroup.ru/wp-content/uploads/2014/12/snow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0528" y="3472158"/>
            <a:ext cx="144016" cy="14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4" descr="http://opekungroup.ru/wp-content/uploads/2014/12/snow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0536" y="1703708"/>
            <a:ext cx="144016" cy="14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4" descr="http://opekungroup.ru/wp-content/uploads/2014/12/snow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8268" y="4386006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4" descr="http://opekungroup.ru/wp-content/uploads/2014/12/snow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7250" y="3467904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4" descr="http://opekungroup.ru/wp-content/uploads/2014/12/snow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4352" y="4295996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Oval 11"/>
          <p:cNvSpPr>
            <a:spLocks noChangeArrowheads="1"/>
          </p:cNvSpPr>
          <p:nvPr/>
        </p:nvSpPr>
        <p:spPr bwMode="auto">
          <a:xfrm>
            <a:off x="5645522" y="4597076"/>
            <a:ext cx="107156" cy="108743"/>
          </a:xfrm>
          <a:prstGeom prst="ellipse">
            <a:avLst/>
          </a:prstGeom>
          <a:solidFill>
            <a:srgbClr val="00B05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63" name="Oval 11"/>
          <p:cNvSpPr>
            <a:spLocks noChangeArrowheads="1"/>
          </p:cNvSpPr>
          <p:nvPr/>
        </p:nvSpPr>
        <p:spPr bwMode="auto">
          <a:xfrm>
            <a:off x="8877151" y="3702661"/>
            <a:ext cx="107156" cy="108743"/>
          </a:xfrm>
          <a:prstGeom prst="ellipse">
            <a:avLst/>
          </a:prstGeom>
          <a:solidFill>
            <a:srgbClr val="00B05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64" name="Oval 11"/>
          <p:cNvSpPr>
            <a:spLocks noChangeArrowheads="1"/>
          </p:cNvSpPr>
          <p:nvPr/>
        </p:nvSpPr>
        <p:spPr bwMode="auto">
          <a:xfrm>
            <a:off x="9568887" y="2731166"/>
            <a:ext cx="107156" cy="108743"/>
          </a:xfrm>
          <a:prstGeom prst="ellipse">
            <a:avLst/>
          </a:prstGeom>
          <a:solidFill>
            <a:srgbClr val="00B05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65" name="Oval 11"/>
          <p:cNvSpPr>
            <a:spLocks noChangeArrowheads="1"/>
          </p:cNvSpPr>
          <p:nvPr/>
        </p:nvSpPr>
        <p:spPr bwMode="auto">
          <a:xfrm>
            <a:off x="9018854" y="2531069"/>
            <a:ext cx="107156" cy="108743"/>
          </a:xfrm>
          <a:prstGeom prst="ellipse">
            <a:avLst/>
          </a:prstGeom>
          <a:solidFill>
            <a:srgbClr val="00B05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66" name="Oval 11"/>
          <p:cNvSpPr>
            <a:spLocks noChangeArrowheads="1"/>
          </p:cNvSpPr>
          <p:nvPr/>
        </p:nvSpPr>
        <p:spPr bwMode="auto">
          <a:xfrm>
            <a:off x="10344472" y="4019909"/>
            <a:ext cx="107156" cy="108743"/>
          </a:xfrm>
          <a:prstGeom prst="ellipse">
            <a:avLst/>
          </a:prstGeom>
          <a:solidFill>
            <a:srgbClr val="00B05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67" name="Oval 11"/>
          <p:cNvSpPr>
            <a:spLocks noChangeArrowheads="1"/>
          </p:cNvSpPr>
          <p:nvPr/>
        </p:nvSpPr>
        <p:spPr bwMode="auto">
          <a:xfrm>
            <a:off x="10765036" y="5340112"/>
            <a:ext cx="107156" cy="108743"/>
          </a:xfrm>
          <a:prstGeom prst="ellipse">
            <a:avLst/>
          </a:prstGeom>
          <a:solidFill>
            <a:srgbClr val="00B05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68" name="Oval 11"/>
          <p:cNvSpPr>
            <a:spLocks noChangeArrowheads="1"/>
          </p:cNvSpPr>
          <p:nvPr/>
        </p:nvSpPr>
        <p:spPr bwMode="auto">
          <a:xfrm>
            <a:off x="10272464" y="3730414"/>
            <a:ext cx="214312" cy="217487"/>
          </a:xfrm>
          <a:prstGeom prst="ellipse">
            <a:avLst/>
          </a:prstGeom>
          <a:solidFill>
            <a:srgbClr val="00B05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69" name="Oval 11"/>
          <p:cNvSpPr>
            <a:spLocks noChangeArrowheads="1"/>
          </p:cNvSpPr>
          <p:nvPr/>
        </p:nvSpPr>
        <p:spPr bwMode="auto">
          <a:xfrm>
            <a:off x="8184232" y="3593918"/>
            <a:ext cx="214312" cy="217487"/>
          </a:xfrm>
          <a:prstGeom prst="ellipse">
            <a:avLst/>
          </a:prstGeom>
          <a:solidFill>
            <a:srgbClr val="00B05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pic>
        <p:nvPicPr>
          <p:cNvPr id="70" name="Picture 4" descr="http://opekungroup.ru/wp-content/uploads/2014/12/snow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2658" y="3875893"/>
            <a:ext cx="144016" cy="14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Oval 11"/>
          <p:cNvSpPr>
            <a:spLocks noChangeArrowheads="1"/>
          </p:cNvSpPr>
          <p:nvPr/>
        </p:nvSpPr>
        <p:spPr bwMode="auto">
          <a:xfrm>
            <a:off x="9568887" y="2414895"/>
            <a:ext cx="214312" cy="217487"/>
          </a:xfrm>
          <a:prstGeom prst="ellipse">
            <a:avLst/>
          </a:prstGeom>
          <a:solidFill>
            <a:srgbClr val="00B05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72" name="Oval 11"/>
          <p:cNvSpPr>
            <a:spLocks noChangeArrowheads="1"/>
          </p:cNvSpPr>
          <p:nvPr/>
        </p:nvSpPr>
        <p:spPr bwMode="auto">
          <a:xfrm>
            <a:off x="9018854" y="2206301"/>
            <a:ext cx="214312" cy="217487"/>
          </a:xfrm>
          <a:prstGeom prst="ellipse">
            <a:avLst/>
          </a:prstGeom>
          <a:solidFill>
            <a:srgbClr val="00B05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73" name="Oval 11"/>
          <p:cNvSpPr>
            <a:spLocks noChangeArrowheads="1"/>
          </p:cNvSpPr>
          <p:nvPr/>
        </p:nvSpPr>
        <p:spPr bwMode="auto">
          <a:xfrm>
            <a:off x="9167875" y="5013063"/>
            <a:ext cx="214312" cy="217487"/>
          </a:xfrm>
          <a:prstGeom prst="ellipse">
            <a:avLst/>
          </a:prstGeom>
          <a:solidFill>
            <a:srgbClr val="00B05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74" name="Oval 11"/>
          <p:cNvSpPr>
            <a:spLocks noChangeArrowheads="1"/>
          </p:cNvSpPr>
          <p:nvPr/>
        </p:nvSpPr>
        <p:spPr bwMode="auto">
          <a:xfrm>
            <a:off x="9079936" y="5590678"/>
            <a:ext cx="214312" cy="217487"/>
          </a:xfrm>
          <a:prstGeom prst="ellipse">
            <a:avLst/>
          </a:prstGeom>
          <a:solidFill>
            <a:srgbClr val="00B05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75" name="Oval 11"/>
          <p:cNvSpPr>
            <a:spLocks noChangeArrowheads="1"/>
          </p:cNvSpPr>
          <p:nvPr/>
        </p:nvSpPr>
        <p:spPr bwMode="auto">
          <a:xfrm>
            <a:off x="9832950" y="4316894"/>
            <a:ext cx="214312" cy="217487"/>
          </a:xfrm>
          <a:prstGeom prst="ellipse">
            <a:avLst/>
          </a:prstGeom>
          <a:solidFill>
            <a:srgbClr val="00B05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76" name="Oval 11"/>
          <p:cNvSpPr>
            <a:spLocks noChangeArrowheads="1"/>
          </p:cNvSpPr>
          <p:nvPr/>
        </p:nvSpPr>
        <p:spPr bwMode="auto">
          <a:xfrm>
            <a:off x="8365108" y="1559692"/>
            <a:ext cx="107156" cy="108743"/>
          </a:xfrm>
          <a:prstGeom prst="ellipse">
            <a:avLst/>
          </a:prstGeom>
          <a:solidFill>
            <a:srgbClr val="00B05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77" name="Oval 11"/>
          <p:cNvSpPr>
            <a:spLocks noChangeArrowheads="1"/>
          </p:cNvSpPr>
          <p:nvPr/>
        </p:nvSpPr>
        <p:spPr bwMode="auto">
          <a:xfrm>
            <a:off x="9461731" y="5141724"/>
            <a:ext cx="107156" cy="108743"/>
          </a:xfrm>
          <a:prstGeom prst="ellipse">
            <a:avLst/>
          </a:prstGeom>
          <a:solidFill>
            <a:srgbClr val="00B05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78" name="Oval 11"/>
          <p:cNvSpPr>
            <a:spLocks noChangeArrowheads="1"/>
          </p:cNvSpPr>
          <p:nvPr/>
        </p:nvSpPr>
        <p:spPr bwMode="auto">
          <a:xfrm>
            <a:off x="9301212" y="5536306"/>
            <a:ext cx="107156" cy="108743"/>
          </a:xfrm>
          <a:prstGeom prst="ellipse">
            <a:avLst/>
          </a:prstGeom>
          <a:solidFill>
            <a:srgbClr val="00B05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79" name="Oval 11"/>
          <p:cNvSpPr>
            <a:spLocks noChangeArrowheads="1"/>
          </p:cNvSpPr>
          <p:nvPr/>
        </p:nvSpPr>
        <p:spPr bwMode="auto">
          <a:xfrm>
            <a:off x="9886528" y="4656036"/>
            <a:ext cx="107156" cy="108743"/>
          </a:xfrm>
          <a:prstGeom prst="ellipse">
            <a:avLst/>
          </a:prstGeom>
          <a:solidFill>
            <a:srgbClr val="00B05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80" name="Oval 11"/>
          <p:cNvSpPr>
            <a:spLocks noChangeArrowheads="1"/>
          </p:cNvSpPr>
          <p:nvPr/>
        </p:nvSpPr>
        <p:spPr bwMode="auto">
          <a:xfrm>
            <a:off x="8041928" y="3358429"/>
            <a:ext cx="214312" cy="217487"/>
          </a:xfrm>
          <a:prstGeom prst="ellipse">
            <a:avLst/>
          </a:prstGeom>
          <a:solidFill>
            <a:srgbClr val="00B05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81" name="Oval 11"/>
          <p:cNvSpPr>
            <a:spLocks noChangeArrowheads="1"/>
          </p:cNvSpPr>
          <p:nvPr/>
        </p:nvSpPr>
        <p:spPr bwMode="auto">
          <a:xfrm>
            <a:off x="8256240" y="1703708"/>
            <a:ext cx="214312" cy="217487"/>
          </a:xfrm>
          <a:prstGeom prst="ellipse">
            <a:avLst/>
          </a:prstGeom>
          <a:solidFill>
            <a:srgbClr val="00B05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82" name="Oval 11"/>
          <p:cNvSpPr>
            <a:spLocks noChangeArrowheads="1"/>
          </p:cNvSpPr>
          <p:nvPr/>
        </p:nvSpPr>
        <p:spPr bwMode="auto">
          <a:xfrm>
            <a:off x="11610826" y="3323157"/>
            <a:ext cx="107156" cy="108743"/>
          </a:xfrm>
          <a:prstGeom prst="ellipse">
            <a:avLst/>
          </a:prstGeom>
          <a:solidFill>
            <a:srgbClr val="00B05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83" name="Oval 11"/>
          <p:cNvSpPr>
            <a:spLocks noChangeArrowheads="1"/>
          </p:cNvSpPr>
          <p:nvPr/>
        </p:nvSpPr>
        <p:spPr bwMode="auto">
          <a:xfrm>
            <a:off x="9145031" y="4547293"/>
            <a:ext cx="107156" cy="108743"/>
          </a:xfrm>
          <a:prstGeom prst="ellipse">
            <a:avLst/>
          </a:prstGeom>
          <a:solidFill>
            <a:srgbClr val="00B05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84" name="Oval 11"/>
          <p:cNvSpPr>
            <a:spLocks noChangeArrowheads="1"/>
          </p:cNvSpPr>
          <p:nvPr/>
        </p:nvSpPr>
        <p:spPr bwMode="auto">
          <a:xfrm>
            <a:off x="8181644" y="3179872"/>
            <a:ext cx="107156" cy="108743"/>
          </a:xfrm>
          <a:prstGeom prst="ellipse">
            <a:avLst/>
          </a:prstGeom>
          <a:solidFill>
            <a:srgbClr val="00B05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85" name="Oval 11"/>
          <p:cNvSpPr>
            <a:spLocks noChangeArrowheads="1"/>
          </p:cNvSpPr>
          <p:nvPr/>
        </p:nvSpPr>
        <p:spPr bwMode="auto">
          <a:xfrm>
            <a:off x="11064552" y="5339380"/>
            <a:ext cx="214312" cy="217487"/>
          </a:xfrm>
          <a:prstGeom prst="ellipse">
            <a:avLst/>
          </a:prstGeom>
          <a:solidFill>
            <a:srgbClr val="00B05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86" name="Oval 11"/>
          <p:cNvSpPr>
            <a:spLocks noChangeArrowheads="1"/>
          </p:cNvSpPr>
          <p:nvPr/>
        </p:nvSpPr>
        <p:spPr bwMode="auto">
          <a:xfrm>
            <a:off x="9318724" y="4046983"/>
            <a:ext cx="214312" cy="217487"/>
          </a:xfrm>
          <a:prstGeom prst="ellipse">
            <a:avLst/>
          </a:prstGeom>
          <a:solidFill>
            <a:srgbClr val="00B05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87" name="Oval 11"/>
          <p:cNvSpPr>
            <a:spLocks noChangeArrowheads="1"/>
          </p:cNvSpPr>
          <p:nvPr/>
        </p:nvSpPr>
        <p:spPr bwMode="auto">
          <a:xfrm>
            <a:off x="8112224" y="4266388"/>
            <a:ext cx="107156" cy="108743"/>
          </a:xfrm>
          <a:prstGeom prst="ellipse">
            <a:avLst/>
          </a:prstGeom>
          <a:solidFill>
            <a:srgbClr val="00B05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88" name="Oval 11"/>
          <p:cNvSpPr>
            <a:spLocks noChangeArrowheads="1"/>
          </p:cNvSpPr>
          <p:nvPr/>
        </p:nvSpPr>
        <p:spPr bwMode="auto">
          <a:xfrm>
            <a:off x="8595277" y="3875893"/>
            <a:ext cx="107156" cy="108743"/>
          </a:xfrm>
          <a:prstGeom prst="ellipse">
            <a:avLst/>
          </a:prstGeom>
          <a:solidFill>
            <a:srgbClr val="00B05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89" name="Oval 11"/>
          <p:cNvSpPr>
            <a:spLocks noChangeArrowheads="1"/>
          </p:cNvSpPr>
          <p:nvPr/>
        </p:nvSpPr>
        <p:spPr bwMode="auto">
          <a:xfrm>
            <a:off x="8886738" y="1433311"/>
            <a:ext cx="107156" cy="108743"/>
          </a:xfrm>
          <a:prstGeom prst="ellipse">
            <a:avLst/>
          </a:prstGeom>
          <a:solidFill>
            <a:srgbClr val="00B05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90" name="Oval 11"/>
          <p:cNvSpPr>
            <a:spLocks noChangeArrowheads="1"/>
          </p:cNvSpPr>
          <p:nvPr/>
        </p:nvSpPr>
        <p:spPr bwMode="auto">
          <a:xfrm>
            <a:off x="9860773" y="5502495"/>
            <a:ext cx="107156" cy="108743"/>
          </a:xfrm>
          <a:prstGeom prst="ellipse">
            <a:avLst/>
          </a:prstGeom>
          <a:solidFill>
            <a:srgbClr val="00B05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91" name="Oval 11"/>
          <p:cNvSpPr>
            <a:spLocks noChangeArrowheads="1"/>
          </p:cNvSpPr>
          <p:nvPr/>
        </p:nvSpPr>
        <p:spPr bwMode="auto">
          <a:xfrm>
            <a:off x="9840416" y="3821521"/>
            <a:ext cx="107156" cy="108743"/>
          </a:xfrm>
          <a:prstGeom prst="ellipse">
            <a:avLst/>
          </a:prstGeom>
          <a:solidFill>
            <a:srgbClr val="00B05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92" name="Oval 11"/>
          <p:cNvSpPr>
            <a:spLocks noChangeArrowheads="1"/>
          </p:cNvSpPr>
          <p:nvPr/>
        </p:nvSpPr>
        <p:spPr bwMode="auto">
          <a:xfrm>
            <a:off x="8976320" y="1955352"/>
            <a:ext cx="107156" cy="108743"/>
          </a:xfrm>
          <a:prstGeom prst="ellipse">
            <a:avLst/>
          </a:prstGeom>
          <a:solidFill>
            <a:srgbClr val="00B05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93" name="Oval 11"/>
          <p:cNvSpPr>
            <a:spLocks noChangeArrowheads="1"/>
          </p:cNvSpPr>
          <p:nvPr/>
        </p:nvSpPr>
        <p:spPr bwMode="auto">
          <a:xfrm>
            <a:off x="8396827" y="3194877"/>
            <a:ext cx="107156" cy="108743"/>
          </a:xfrm>
          <a:prstGeom prst="ellipse">
            <a:avLst/>
          </a:prstGeom>
          <a:solidFill>
            <a:srgbClr val="00B05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94" name="Oval 11"/>
          <p:cNvSpPr>
            <a:spLocks noChangeArrowheads="1"/>
          </p:cNvSpPr>
          <p:nvPr/>
        </p:nvSpPr>
        <p:spPr bwMode="auto">
          <a:xfrm>
            <a:off x="9043975" y="1631700"/>
            <a:ext cx="214312" cy="217487"/>
          </a:xfrm>
          <a:prstGeom prst="ellipse">
            <a:avLst/>
          </a:prstGeom>
          <a:solidFill>
            <a:srgbClr val="00B05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95" name="Oval 11"/>
          <p:cNvSpPr>
            <a:spLocks noChangeArrowheads="1"/>
          </p:cNvSpPr>
          <p:nvPr/>
        </p:nvSpPr>
        <p:spPr bwMode="auto">
          <a:xfrm>
            <a:off x="10009244" y="2783828"/>
            <a:ext cx="214312" cy="217487"/>
          </a:xfrm>
          <a:prstGeom prst="ellipse">
            <a:avLst/>
          </a:prstGeom>
          <a:solidFill>
            <a:srgbClr val="00B05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96" name="Oval 11"/>
          <p:cNvSpPr>
            <a:spLocks noChangeArrowheads="1"/>
          </p:cNvSpPr>
          <p:nvPr/>
        </p:nvSpPr>
        <p:spPr bwMode="auto">
          <a:xfrm>
            <a:off x="8544915" y="4212016"/>
            <a:ext cx="107156" cy="108743"/>
          </a:xfrm>
          <a:prstGeom prst="ellipse">
            <a:avLst/>
          </a:prstGeom>
          <a:solidFill>
            <a:srgbClr val="00B05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97" name="Oval 11"/>
          <p:cNvSpPr>
            <a:spLocks noChangeArrowheads="1"/>
          </p:cNvSpPr>
          <p:nvPr/>
        </p:nvSpPr>
        <p:spPr bwMode="auto">
          <a:xfrm>
            <a:off x="10949016" y="1955351"/>
            <a:ext cx="107156" cy="108743"/>
          </a:xfrm>
          <a:prstGeom prst="ellipse">
            <a:avLst/>
          </a:prstGeom>
          <a:solidFill>
            <a:srgbClr val="00B05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98" name="Oval 11"/>
          <p:cNvSpPr>
            <a:spLocks noChangeArrowheads="1"/>
          </p:cNvSpPr>
          <p:nvPr/>
        </p:nvSpPr>
        <p:spPr bwMode="auto">
          <a:xfrm>
            <a:off x="9318786" y="2915863"/>
            <a:ext cx="107156" cy="108743"/>
          </a:xfrm>
          <a:prstGeom prst="ellipse">
            <a:avLst/>
          </a:prstGeom>
          <a:solidFill>
            <a:srgbClr val="00B05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99" name="Oval 11"/>
          <p:cNvSpPr>
            <a:spLocks noChangeArrowheads="1"/>
          </p:cNvSpPr>
          <p:nvPr/>
        </p:nvSpPr>
        <p:spPr bwMode="auto">
          <a:xfrm>
            <a:off x="8840068" y="4540040"/>
            <a:ext cx="107156" cy="108743"/>
          </a:xfrm>
          <a:prstGeom prst="ellipse">
            <a:avLst/>
          </a:prstGeom>
          <a:solidFill>
            <a:srgbClr val="00B05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100" name="Oval 11"/>
          <p:cNvSpPr>
            <a:spLocks noChangeArrowheads="1"/>
          </p:cNvSpPr>
          <p:nvPr/>
        </p:nvSpPr>
        <p:spPr bwMode="auto">
          <a:xfrm>
            <a:off x="8953563" y="3214413"/>
            <a:ext cx="214312" cy="217487"/>
          </a:xfrm>
          <a:prstGeom prst="ellipse">
            <a:avLst/>
          </a:prstGeom>
          <a:solidFill>
            <a:srgbClr val="00B05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101" name="Oval 11"/>
          <p:cNvSpPr>
            <a:spLocks noChangeArrowheads="1"/>
          </p:cNvSpPr>
          <p:nvPr/>
        </p:nvSpPr>
        <p:spPr bwMode="auto">
          <a:xfrm>
            <a:off x="9115084" y="2971422"/>
            <a:ext cx="214312" cy="217487"/>
          </a:xfrm>
          <a:prstGeom prst="ellipse">
            <a:avLst/>
          </a:prstGeom>
          <a:solidFill>
            <a:srgbClr val="00B05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pic>
        <p:nvPicPr>
          <p:cNvPr id="102" name="Picture 4" descr="http://opekungroup.ru/wp-content/uploads/2014/12/snow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6592" y="3071860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997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Скругленный прямоугольник 61"/>
          <p:cNvSpPr/>
          <p:nvPr/>
        </p:nvSpPr>
        <p:spPr>
          <a:xfrm>
            <a:off x="1911513" y="1083732"/>
            <a:ext cx="10080280" cy="606213"/>
          </a:xfrm>
          <a:prstGeom prst="roundRect">
            <a:avLst/>
          </a:prstGeom>
          <a:solidFill>
            <a:schemeClr val="bg1"/>
          </a:solidFill>
          <a:ln w="19050"/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244725"/>
            <a:r>
              <a:rPr lang="ru-RU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Недостаточный уровень развития инфраструктуры оптовой торговли</a:t>
            </a:r>
            <a:endParaRPr lang="ru-RU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1871531" y="1772817"/>
            <a:ext cx="10080280" cy="606213"/>
          </a:xfrm>
          <a:prstGeom prst="roundRect">
            <a:avLst/>
          </a:prstGeom>
          <a:solidFill>
            <a:schemeClr val="bg1"/>
          </a:solidFill>
          <a:ln w="19050"/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244725"/>
            <a:r>
              <a:rPr lang="ru-RU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Малое количество крупных оптовых компаний</a:t>
            </a:r>
            <a:endParaRPr lang="ru-RU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431371" y="1767988"/>
            <a:ext cx="2201085" cy="606213"/>
          </a:xfrm>
          <a:prstGeom prst="rect">
            <a:avLst/>
          </a:prstGeom>
          <a:gradFill>
            <a:gsLst>
              <a:gs pos="0">
                <a:schemeClr val="accent2">
                  <a:tint val="50000"/>
                  <a:satMod val="300000"/>
                  <a:lumMod val="34000"/>
                  <a:lumOff val="66000"/>
                </a:schemeClr>
              </a:gs>
              <a:gs pos="35000">
                <a:schemeClr val="accent2">
                  <a:tint val="37000"/>
                  <a:satMod val="300000"/>
                  <a:lumMod val="8000"/>
                  <a:lumOff val="92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</a:gra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с одним вырезанным углом 47"/>
          <p:cNvSpPr/>
          <p:nvPr/>
        </p:nvSpPr>
        <p:spPr>
          <a:xfrm>
            <a:off x="417233" y="5373217"/>
            <a:ext cx="11521280" cy="1040003"/>
          </a:xfrm>
          <a:prstGeom prst="snip1Rect">
            <a:avLst/>
          </a:prstGeom>
          <a:solidFill>
            <a:schemeClr val="bg1"/>
          </a:solidFill>
          <a:ln w="19050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b"/>
          <a:lstStyle/>
          <a:p>
            <a:pPr marL="85725" algn="ctr"/>
            <a:endParaRPr lang="ru-RU" sz="18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51590"/>
            <a:ext cx="12192000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800" b="1" cap="all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проблемы развития оптовой торговли</a:t>
            </a:r>
          </a:p>
          <a:p>
            <a:pPr algn="ctr">
              <a:lnSpc>
                <a:spcPct val="90000"/>
              </a:lnSpc>
            </a:pPr>
            <a:r>
              <a:rPr lang="ru-RU" sz="1800" b="1" cap="all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пути решения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4123676" y="3292168"/>
            <a:ext cx="3718851" cy="3600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Направления</a:t>
            </a:r>
            <a:endParaRPr lang="ru-RU" sz="24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Прямоугольник с одним вырезанным углом 32"/>
          <p:cNvSpPr/>
          <p:nvPr/>
        </p:nvSpPr>
        <p:spPr>
          <a:xfrm>
            <a:off x="378597" y="3934536"/>
            <a:ext cx="4416491" cy="610907"/>
          </a:xfrm>
          <a:prstGeom prst="snip1Rect">
            <a:avLst/>
          </a:prstGeom>
          <a:ln>
            <a:solidFill>
              <a:schemeClr val="tx2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623888" algn="ctr"/>
            <a:r>
              <a:rPr lang="ru-RU" sz="1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неоптовых организаций</a:t>
            </a:r>
            <a:endParaRPr lang="ru-RU" sz="18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4" name="Picture 7" descr="C:\Users\bayanov.a\Documents\1600 (1)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371" y="4005064"/>
            <a:ext cx="643061" cy="482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Прямоугольник с одним вырезанным углом 34"/>
          <p:cNvSpPr/>
          <p:nvPr/>
        </p:nvSpPr>
        <p:spPr>
          <a:xfrm>
            <a:off x="7547613" y="3940692"/>
            <a:ext cx="4416491" cy="604596"/>
          </a:xfrm>
          <a:prstGeom prst="snip1Rect">
            <a:avLst/>
          </a:prstGeom>
          <a:ln>
            <a:solidFill>
              <a:schemeClr val="tx2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623888" algn="ctr"/>
            <a:r>
              <a:rPr lang="ru-RU" sz="1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инфраструктуры</a:t>
            </a:r>
            <a:endParaRPr lang="ru-RU" sz="18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Прямоугольник с одним вырезанным углом 36"/>
          <p:cNvSpPr/>
          <p:nvPr/>
        </p:nvSpPr>
        <p:spPr>
          <a:xfrm>
            <a:off x="3791744" y="4653136"/>
            <a:ext cx="4416491" cy="648072"/>
          </a:xfrm>
          <a:prstGeom prst="snip1Rect">
            <a:avLst/>
          </a:prstGeom>
          <a:ln>
            <a:solidFill>
              <a:schemeClr val="tx2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623888" algn="ctr"/>
            <a:r>
              <a:rPr lang="ru-RU" sz="17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организаций оптовой торговли</a:t>
            </a:r>
            <a:endParaRPr lang="ru-RU" sz="17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" name="Picture 6" descr="C:\Users\bayanov.a\Documents\1409658722kJl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6161" y="3911356"/>
            <a:ext cx="925345" cy="669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5" descr="C:\Users\bayanov.a\Documents\icon3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1745" y="4763333"/>
            <a:ext cx="861897" cy="450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3" name="Прямая соединительная линия 42"/>
          <p:cNvCxnSpPr>
            <a:stCxn id="32" idx="2"/>
            <a:endCxn id="37" idx="3"/>
          </p:cNvCxnSpPr>
          <p:nvPr/>
        </p:nvCxnSpPr>
        <p:spPr>
          <a:xfrm>
            <a:off x="5983101" y="3652206"/>
            <a:ext cx="16888" cy="100093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>
            <a:stCxn id="33" idx="3"/>
            <a:endCxn id="32" idx="2"/>
          </p:cNvCxnSpPr>
          <p:nvPr/>
        </p:nvCxnSpPr>
        <p:spPr>
          <a:xfrm flipV="1">
            <a:off x="2586843" y="3652207"/>
            <a:ext cx="3396259" cy="282329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>
            <a:stCxn id="32" idx="2"/>
            <a:endCxn id="35" idx="3"/>
          </p:cNvCxnSpPr>
          <p:nvPr/>
        </p:nvCxnSpPr>
        <p:spPr>
          <a:xfrm>
            <a:off x="5983102" y="3652206"/>
            <a:ext cx="3772757" cy="288486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Прямоугольник 48"/>
          <p:cNvSpPr/>
          <p:nvPr/>
        </p:nvSpPr>
        <p:spPr>
          <a:xfrm>
            <a:off x="432115" y="5373216"/>
            <a:ext cx="7296812" cy="3600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Основной целевой индикатор</a:t>
            </a:r>
            <a:endParaRPr lang="ru-RU" sz="24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24426" y="5937495"/>
            <a:ext cx="4933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Оборот оптовой торговли:</a:t>
            </a:r>
            <a:endParaRPr lang="ru-RU" sz="18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715555" y="5771256"/>
            <a:ext cx="614468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1,3 трлн. руб. в 2025 году</a:t>
            </a:r>
            <a:endParaRPr lang="ru-RU" sz="2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0896533" y="6309321"/>
            <a:ext cx="960107" cy="365125"/>
          </a:xfrm>
        </p:spPr>
        <p:txBody>
          <a:bodyPr vert="horz" lIns="91440" tIns="45720" rIns="91440" bIns="45720" rtlCol="0" anchor="ctr"/>
          <a:lstStyle/>
          <a:p>
            <a:fld id="{148ECE58-DD8F-41A7-82C0-941C977FA5B8}" type="slidenum">
              <a:rPr lang="ru-RU" b="1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pPr/>
              <a:t>14</a:t>
            </a:fld>
            <a:endParaRPr lang="ru-RU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724426" y="2513501"/>
            <a:ext cx="2203223" cy="572376"/>
          </a:xfrm>
          <a:prstGeom prst="rect">
            <a:avLst/>
          </a:prstGeom>
          <a:gradFill>
            <a:gsLst>
              <a:gs pos="0">
                <a:schemeClr val="accent2">
                  <a:tint val="50000"/>
                  <a:satMod val="300000"/>
                  <a:lumMod val="34000"/>
                  <a:lumOff val="66000"/>
                </a:schemeClr>
              </a:gs>
              <a:gs pos="35000">
                <a:schemeClr val="accent2">
                  <a:tint val="37000"/>
                  <a:satMod val="300000"/>
                  <a:lumMod val="8000"/>
                  <a:lumOff val="92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</a:gra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4" name="Picture 5" descr="C:\Users\bayanov.a\Documents\icon3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661" y="1849718"/>
            <a:ext cx="1002504" cy="524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Скругленный прямоугольник 55"/>
          <p:cNvSpPr/>
          <p:nvPr/>
        </p:nvSpPr>
        <p:spPr>
          <a:xfrm>
            <a:off x="1883824" y="2496584"/>
            <a:ext cx="10080280" cy="606213"/>
          </a:xfrm>
          <a:prstGeom prst="roundRect">
            <a:avLst/>
          </a:prstGeom>
          <a:solidFill>
            <a:schemeClr val="bg1"/>
          </a:solidFill>
          <a:ln w="19050"/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244725"/>
            <a:r>
              <a:rPr lang="ru-RU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Отсутствие оптового звена при крупных промышленных предприятиях</a:t>
            </a:r>
            <a:endParaRPr lang="ru-RU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431371" y="2496584"/>
            <a:ext cx="2201085" cy="606213"/>
          </a:xfrm>
          <a:prstGeom prst="rect">
            <a:avLst/>
          </a:prstGeom>
          <a:gradFill>
            <a:gsLst>
              <a:gs pos="0">
                <a:schemeClr val="accent2">
                  <a:tint val="50000"/>
                  <a:satMod val="300000"/>
                  <a:lumMod val="34000"/>
                  <a:lumOff val="66000"/>
                </a:schemeClr>
              </a:gs>
              <a:gs pos="35000">
                <a:schemeClr val="accent2">
                  <a:tint val="37000"/>
                  <a:satMod val="300000"/>
                  <a:lumMod val="8000"/>
                  <a:lumOff val="92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</a:gra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8" name="Picture 7" descr="C:\Users\bayanov.a\Documents\1600 (1).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9457" y="2558004"/>
            <a:ext cx="681276" cy="510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Прямоугольник 60"/>
          <p:cNvSpPr/>
          <p:nvPr/>
        </p:nvSpPr>
        <p:spPr>
          <a:xfrm>
            <a:off x="431371" y="1083732"/>
            <a:ext cx="2201085" cy="606213"/>
          </a:xfrm>
          <a:prstGeom prst="rect">
            <a:avLst/>
          </a:prstGeom>
          <a:gradFill>
            <a:gsLst>
              <a:gs pos="0">
                <a:schemeClr val="accent2">
                  <a:tint val="50000"/>
                  <a:satMod val="300000"/>
                  <a:lumMod val="34000"/>
                  <a:lumOff val="66000"/>
                </a:schemeClr>
              </a:gs>
              <a:gs pos="35000">
                <a:schemeClr val="accent2">
                  <a:tint val="37000"/>
                  <a:satMod val="300000"/>
                  <a:lumMod val="8000"/>
                  <a:lumOff val="92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</a:gra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5" name="Picture 6" descr="C:\Users\bayanov.a\Documents\1409658722kJl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061" y="1052736"/>
            <a:ext cx="1077492" cy="668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0484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332656"/>
            <a:ext cx="12192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tx2"/>
                </a:solidFill>
                <a:latin typeface="Arial" charset="0"/>
              </a:rPr>
              <a:t>ПАСПОРТИЗАЦИЯ И КАТЕГОРИРОВАНИЕ ТОРГОВЫХ ОБЪЕКТОВ</a:t>
            </a:r>
          </a:p>
        </p:txBody>
      </p:sp>
      <p:grpSp>
        <p:nvGrpSpPr>
          <p:cNvPr id="28" name="Group 13"/>
          <p:cNvGrpSpPr>
            <a:grpSpLocks/>
          </p:cNvGrpSpPr>
          <p:nvPr/>
        </p:nvGrpSpPr>
        <p:grpSpPr bwMode="auto">
          <a:xfrm>
            <a:off x="911424" y="1081440"/>
            <a:ext cx="10657184" cy="1494482"/>
            <a:chOff x="4303" y="1152"/>
            <a:chExt cx="442" cy="402"/>
          </a:xfrm>
        </p:grpSpPr>
        <p:sp>
          <p:nvSpPr>
            <p:cNvPr id="29" name="AutoShape 14"/>
            <p:cNvSpPr>
              <a:spLocks noChangeArrowheads="1"/>
            </p:cNvSpPr>
            <p:nvPr/>
          </p:nvSpPr>
          <p:spPr bwMode="gray">
            <a:xfrm>
              <a:off x="4303" y="1152"/>
              <a:ext cx="442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92000">
                  <a:srgbClr val="328459"/>
                </a:gs>
                <a:gs pos="0">
                  <a:schemeClr val="accent3">
                    <a:lumMod val="75000"/>
                  </a:schemeClr>
                </a:gs>
                <a:gs pos="100000">
                  <a:schemeClr val="accent3">
                    <a:lumMod val="40000"/>
                    <a:lumOff val="60000"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>
                <a:lnSpc>
                  <a:spcPct val="100000"/>
                </a:lnSpc>
                <a:spcBef>
                  <a:spcPct val="0"/>
                </a:spcBef>
                <a:defRPr/>
              </a:pPr>
              <a:endParaRPr lang="ru-RU" sz="1800" b="0" i="0" kern="0">
                <a:solidFill>
                  <a:srgbClr val="85218F"/>
                </a:solidFill>
                <a:latin typeface="Arial"/>
              </a:endParaRPr>
            </a:p>
          </p:txBody>
        </p:sp>
        <p:sp>
          <p:nvSpPr>
            <p:cNvPr id="30" name="Freeform 15"/>
            <p:cNvSpPr>
              <a:spLocks/>
            </p:cNvSpPr>
            <p:nvPr/>
          </p:nvSpPr>
          <p:spPr bwMode="gray">
            <a:xfrm>
              <a:off x="4309" y="1170"/>
              <a:ext cx="52" cy="201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3FBB83">
                    <a:gamma/>
                    <a:tint val="48627"/>
                    <a:invGamma/>
                  </a:srgbClr>
                </a:gs>
                <a:gs pos="50000">
                  <a:srgbClr val="3FBB83">
                    <a:alpha val="0"/>
                  </a:srgbClr>
                </a:gs>
                <a:gs pos="100000">
                  <a:srgbClr val="3FBB83">
                    <a:gamma/>
                    <a:tint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>
                <a:lnSpc>
                  <a:spcPct val="100000"/>
                </a:lnSpc>
                <a:spcBef>
                  <a:spcPct val="0"/>
                </a:spcBef>
                <a:defRPr/>
              </a:pPr>
              <a:endParaRPr lang="ru-RU" sz="1800" b="0" i="0" kern="0">
                <a:solidFill>
                  <a:srgbClr val="85218F"/>
                </a:solidFill>
                <a:latin typeface="Arial"/>
              </a:endParaRPr>
            </a:p>
          </p:txBody>
        </p:sp>
      </p:grpSp>
      <p:sp>
        <p:nvSpPr>
          <p:cNvPr id="31" name="Rectangle 16"/>
          <p:cNvSpPr>
            <a:spLocks noChangeArrowheads="1"/>
          </p:cNvSpPr>
          <p:nvPr/>
        </p:nvSpPr>
        <p:spPr bwMode="gray">
          <a:xfrm>
            <a:off x="1056092" y="1144569"/>
            <a:ext cx="10512516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395E89"/>
                    </a:gs>
                    <a:gs pos="100000">
                      <a:schemeClr val="accent1"/>
                    </a:gs>
                  </a:gsLst>
                  <a:lin ang="189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C0C0C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900" b="1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900" b="1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900" b="1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900" b="1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900" b="1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900" b="1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900" b="1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900" b="1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900" b="1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altLang="ru-RU" sz="2400" i="0" dirty="0" smtClean="0">
                <a:solidFill>
                  <a:srgbClr val="FFFFFF"/>
                </a:solidFill>
                <a:cs typeface="Arial" pitchFamily="34" charset="0"/>
              </a:rPr>
              <a:t>Постановление Правительства РФ от 19 октября 2017 </a:t>
            </a:r>
            <a:r>
              <a:rPr lang="ru-RU" altLang="ru-RU" sz="2400" i="0" dirty="0">
                <a:solidFill>
                  <a:srgbClr val="FFFFFF"/>
                </a:solidFill>
                <a:cs typeface="Arial" pitchFamily="34" charset="0"/>
              </a:rPr>
              <a:t>года </a:t>
            </a:r>
            <a:r>
              <a:rPr lang="ru-RU" altLang="ru-RU" sz="2400" i="0" dirty="0" smtClean="0">
                <a:solidFill>
                  <a:srgbClr val="FFFFFF"/>
                </a:solidFill>
                <a:cs typeface="Arial" pitchFamily="34" charset="0"/>
              </a:rPr>
              <a:t>№ 1273</a:t>
            </a:r>
          </a:p>
          <a:p>
            <a:pPr algn="ctr" eaLnBrk="1" hangingPunct="1"/>
            <a:endParaRPr lang="ru-RU" altLang="ru-RU" sz="600" i="0" dirty="0">
              <a:solidFill>
                <a:srgbClr val="FFFFFF"/>
              </a:solidFill>
              <a:cs typeface="Arial" pitchFamily="34" charset="0"/>
            </a:endParaRPr>
          </a:p>
          <a:p>
            <a:pPr algn="ctr" eaLnBrk="1" hangingPunct="1"/>
            <a:r>
              <a:rPr lang="ru-RU" altLang="ru-RU" sz="2000" i="0" dirty="0" smtClean="0">
                <a:solidFill>
                  <a:srgbClr val="FFFFFF"/>
                </a:solidFill>
                <a:cs typeface="Arial" pitchFamily="34" charset="0"/>
              </a:rPr>
              <a:t>«Об утверждении требований к антитеррористической защищенности торговых объектов (территорий) и </a:t>
            </a:r>
            <a:r>
              <a:rPr lang="ru-RU" altLang="ru-RU" sz="2000" i="0" dirty="0" smtClean="0">
                <a:solidFill>
                  <a:schemeClr val="bg1"/>
                </a:solidFill>
                <a:cs typeface="Arial" pitchFamily="34" charset="0"/>
              </a:rPr>
              <a:t>формы паспорта безопасности торгового объекта»</a:t>
            </a:r>
            <a:r>
              <a:rPr lang="ru-RU" sz="1800" spc="-2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endParaRPr lang="ru-RU" sz="1800" spc="-20" dirty="0" smtClean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algn="ctr" eaLnBrk="1" hangingPunct="1"/>
            <a:endParaRPr lang="ru-RU" altLang="ru-RU" sz="1800" i="0" dirty="0">
              <a:solidFill>
                <a:srgbClr val="FFFFFF"/>
              </a:solidFill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7103049"/>
              </p:ext>
            </p:extLst>
          </p:nvPr>
        </p:nvGraphicFramePr>
        <p:xfrm>
          <a:off x="1127447" y="2780928"/>
          <a:ext cx="10441160" cy="38404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672409"/>
                <a:gridCol w="3518708"/>
                <a:gridCol w="3250043"/>
              </a:tblGrid>
              <a:tr h="65887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Уполномоченный орган утверждает перечень торговых объектов подлежащих категорированию </a:t>
                      </a:r>
                      <a:br>
                        <a:rPr lang="ru-RU" sz="1600" dirty="0" smtClean="0"/>
                      </a:br>
                      <a:r>
                        <a:rPr lang="ru-RU" sz="1600" dirty="0" smtClean="0"/>
                        <a:t>и паспортизации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Уполномоченный орган уведомляет письменно о</a:t>
                      </a:r>
                      <a:r>
                        <a:rPr lang="ru-RU" sz="1600" baseline="0" dirty="0" smtClean="0"/>
                        <a:t> включении в перечень правообладателей торговых объектов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Уполномоченный орган осуществляет хранение </a:t>
                      </a:r>
                    </a:p>
                    <a:p>
                      <a:pPr algn="ctr"/>
                      <a:r>
                        <a:rPr lang="ru-RU" sz="1600" dirty="0" smtClean="0"/>
                        <a:t>первого экземпляра утвержденного паспорта</a:t>
                      </a:r>
                      <a:r>
                        <a:rPr lang="ru-RU" sz="1600" baseline="0" dirty="0" smtClean="0"/>
                        <a:t> безопасности объекта</a:t>
                      </a:r>
                      <a:endParaRPr lang="ru-RU" sz="1600" dirty="0"/>
                    </a:p>
                  </a:txBody>
                  <a:tcPr/>
                </a:tc>
              </a:tr>
              <a:tr h="658872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Правообладатель торгового объекта </a:t>
                      </a:r>
                      <a:r>
                        <a:rPr lang="ru-RU" sz="1600" b="1" dirty="0" smtClean="0"/>
                        <a:t>создает комиссию </a:t>
                      </a:r>
                      <a:r>
                        <a:rPr lang="ru-RU" sz="1600" dirty="0" smtClean="0"/>
                        <a:t>для проведения категорирования, по итогам которого </a:t>
                      </a:r>
                      <a:r>
                        <a:rPr lang="ru-RU" sz="1600" b="1" dirty="0" smtClean="0"/>
                        <a:t>формирует паспорт</a:t>
                      </a:r>
                      <a:r>
                        <a:rPr lang="ru-RU" sz="1600" dirty="0" smtClean="0"/>
                        <a:t> безопасности торгового объекта (включая акт обследования торгового объекта указанной комиссии)</a:t>
                      </a:r>
                    </a:p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Правообладатель торгового объекта </a:t>
                      </a:r>
                      <a:r>
                        <a:rPr lang="ru-RU" sz="1600" b="1" dirty="0" smtClean="0"/>
                        <a:t>согласовывает паспорт </a:t>
                      </a:r>
                      <a:r>
                        <a:rPr lang="ru-RU" sz="1600" dirty="0" smtClean="0"/>
                        <a:t>безопасности с руководителями территориального органа безопасности, территориального органа МЧС России, территориального органа Федеральной службы войск национальной гвардии Российской Федерации и уполномоченного органа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Правообладатель торгового объекта осуществляет </a:t>
                      </a:r>
                      <a:r>
                        <a:rPr lang="ru-RU" sz="1600" b="1" dirty="0" smtClean="0"/>
                        <a:t>хранение </a:t>
                      </a:r>
                    </a:p>
                    <a:p>
                      <a:r>
                        <a:rPr lang="ru-RU" sz="1600" b="1" dirty="0" smtClean="0"/>
                        <a:t>второго экземпляра </a:t>
                      </a:r>
                      <a:r>
                        <a:rPr lang="ru-RU" sz="1600" dirty="0" smtClean="0"/>
                        <a:t>утвержденного паспорта безопасности объекта</a:t>
                      </a:r>
                    </a:p>
                    <a:p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7707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Прямоугольник 35"/>
          <p:cNvSpPr/>
          <p:nvPr/>
        </p:nvSpPr>
        <p:spPr>
          <a:xfrm>
            <a:off x="0" y="260648"/>
            <a:ext cx="12192000" cy="430883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/>
            <a:r>
              <a:rPr lang="ru-RU" b="1" cap="all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Индекс потребительских цен</a:t>
            </a: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109158915"/>
              </p:ext>
            </p:extLst>
          </p:nvPr>
        </p:nvGraphicFramePr>
        <p:xfrm>
          <a:off x="191344" y="1262184"/>
          <a:ext cx="7416824" cy="43449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5" name="Группа 4"/>
          <p:cNvGrpSpPr>
            <a:grpSpLocks noChangeAspect="1"/>
          </p:cNvGrpSpPr>
          <p:nvPr/>
        </p:nvGrpSpPr>
        <p:grpSpPr>
          <a:xfrm>
            <a:off x="5205714" y="5949281"/>
            <a:ext cx="1443500" cy="864095"/>
            <a:chOff x="-391790" y="2553837"/>
            <a:chExt cx="792597" cy="474457"/>
          </a:xfrm>
        </p:grpSpPr>
        <p:sp>
          <p:nvSpPr>
            <p:cNvPr id="6" name="Ромб 5"/>
            <p:cNvSpPr/>
            <p:nvPr/>
          </p:nvSpPr>
          <p:spPr>
            <a:xfrm>
              <a:off x="-391281" y="2553837"/>
              <a:ext cx="792088" cy="421225"/>
            </a:xfrm>
            <a:prstGeom prst="diamond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Ромб 64"/>
            <p:cNvSpPr/>
            <p:nvPr/>
          </p:nvSpPr>
          <p:spPr>
            <a:xfrm>
              <a:off x="445" y="2761850"/>
              <a:ext cx="397669" cy="266444"/>
            </a:xfrm>
            <a:custGeom>
              <a:avLst/>
              <a:gdLst>
                <a:gd name="connsiteX0" fmla="*/ 0 w 792088"/>
                <a:gd name="connsiteY0" fmla="*/ 210613 h 421225"/>
                <a:gd name="connsiteX1" fmla="*/ 396044 w 792088"/>
                <a:gd name="connsiteY1" fmla="*/ 0 h 421225"/>
                <a:gd name="connsiteX2" fmla="*/ 792088 w 792088"/>
                <a:gd name="connsiteY2" fmla="*/ 210613 h 421225"/>
                <a:gd name="connsiteX3" fmla="*/ 396044 w 792088"/>
                <a:gd name="connsiteY3" fmla="*/ 421225 h 421225"/>
                <a:gd name="connsiteX4" fmla="*/ 0 w 792088"/>
                <a:gd name="connsiteY4" fmla="*/ 210613 h 421225"/>
                <a:gd name="connsiteX0" fmla="*/ 1625 w 793713"/>
                <a:gd name="connsiteY0" fmla="*/ 210613 h 266444"/>
                <a:gd name="connsiteX1" fmla="*/ 397669 w 793713"/>
                <a:gd name="connsiteY1" fmla="*/ 0 h 266444"/>
                <a:gd name="connsiteX2" fmla="*/ 793713 w 793713"/>
                <a:gd name="connsiteY2" fmla="*/ 210613 h 266444"/>
                <a:gd name="connsiteX3" fmla="*/ 0 w 793713"/>
                <a:gd name="connsiteY3" fmla="*/ 266444 h 266444"/>
                <a:gd name="connsiteX4" fmla="*/ 1625 w 793713"/>
                <a:gd name="connsiteY4" fmla="*/ 210613 h 266444"/>
                <a:gd name="connsiteX0" fmla="*/ 1625 w 397669"/>
                <a:gd name="connsiteY0" fmla="*/ 210613 h 266444"/>
                <a:gd name="connsiteX1" fmla="*/ 397669 w 397669"/>
                <a:gd name="connsiteY1" fmla="*/ 0 h 266444"/>
                <a:gd name="connsiteX2" fmla="*/ 396044 w 397669"/>
                <a:gd name="connsiteY2" fmla="*/ 67738 h 266444"/>
                <a:gd name="connsiteX3" fmla="*/ 0 w 397669"/>
                <a:gd name="connsiteY3" fmla="*/ 266444 h 266444"/>
                <a:gd name="connsiteX4" fmla="*/ 1625 w 397669"/>
                <a:gd name="connsiteY4" fmla="*/ 210613 h 266444"/>
                <a:gd name="connsiteX0" fmla="*/ 1625 w 397669"/>
                <a:gd name="connsiteY0" fmla="*/ 210613 h 266444"/>
                <a:gd name="connsiteX1" fmla="*/ 397669 w 397669"/>
                <a:gd name="connsiteY1" fmla="*/ 0 h 266444"/>
                <a:gd name="connsiteX2" fmla="*/ 393663 w 397669"/>
                <a:gd name="connsiteY2" fmla="*/ 62975 h 266444"/>
                <a:gd name="connsiteX3" fmla="*/ 0 w 397669"/>
                <a:gd name="connsiteY3" fmla="*/ 266444 h 266444"/>
                <a:gd name="connsiteX4" fmla="*/ 1625 w 397669"/>
                <a:gd name="connsiteY4" fmla="*/ 210613 h 266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669" h="266444">
                  <a:moveTo>
                    <a:pt x="1625" y="210613"/>
                  </a:moveTo>
                  <a:lnTo>
                    <a:pt x="397669" y="0"/>
                  </a:lnTo>
                  <a:cubicBezTo>
                    <a:pt x="397127" y="22579"/>
                    <a:pt x="394205" y="40396"/>
                    <a:pt x="393663" y="62975"/>
                  </a:cubicBezTo>
                  <a:lnTo>
                    <a:pt x="0" y="266444"/>
                  </a:lnTo>
                  <a:cubicBezTo>
                    <a:pt x="542" y="247834"/>
                    <a:pt x="1083" y="229223"/>
                    <a:pt x="1625" y="210613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Ромб 64"/>
            <p:cNvSpPr/>
            <p:nvPr/>
          </p:nvSpPr>
          <p:spPr>
            <a:xfrm flipH="1">
              <a:off x="-391790" y="2761406"/>
              <a:ext cx="397669" cy="266444"/>
            </a:xfrm>
            <a:custGeom>
              <a:avLst/>
              <a:gdLst>
                <a:gd name="connsiteX0" fmla="*/ 0 w 792088"/>
                <a:gd name="connsiteY0" fmla="*/ 210613 h 421225"/>
                <a:gd name="connsiteX1" fmla="*/ 396044 w 792088"/>
                <a:gd name="connsiteY1" fmla="*/ 0 h 421225"/>
                <a:gd name="connsiteX2" fmla="*/ 792088 w 792088"/>
                <a:gd name="connsiteY2" fmla="*/ 210613 h 421225"/>
                <a:gd name="connsiteX3" fmla="*/ 396044 w 792088"/>
                <a:gd name="connsiteY3" fmla="*/ 421225 h 421225"/>
                <a:gd name="connsiteX4" fmla="*/ 0 w 792088"/>
                <a:gd name="connsiteY4" fmla="*/ 210613 h 421225"/>
                <a:gd name="connsiteX0" fmla="*/ 1625 w 793713"/>
                <a:gd name="connsiteY0" fmla="*/ 210613 h 266444"/>
                <a:gd name="connsiteX1" fmla="*/ 397669 w 793713"/>
                <a:gd name="connsiteY1" fmla="*/ 0 h 266444"/>
                <a:gd name="connsiteX2" fmla="*/ 793713 w 793713"/>
                <a:gd name="connsiteY2" fmla="*/ 210613 h 266444"/>
                <a:gd name="connsiteX3" fmla="*/ 0 w 793713"/>
                <a:gd name="connsiteY3" fmla="*/ 266444 h 266444"/>
                <a:gd name="connsiteX4" fmla="*/ 1625 w 793713"/>
                <a:gd name="connsiteY4" fmla="*/ 210613 h 266444"/>
                <a:gd name="connsiteX0" fmla="*/ 1625 w 397669"/>
                <a:gd name="connsiteY0" fmla="*/ 210613 h 266444"/>
                <a:gd name="connsiteX1" fmla="*/ 397669 w 397669"/>
                <a:gd name="connsiteY1" fmla="*/ 0 h 266444"/>
                <a:gd name="connsiteX2" fmla="*/ 396044 w 397669"/>
                <a:gd name="connsiteY2" fmla="*/ 67738 h 266444"/>
                <a:gd name="connsiteX3" fmla="*/ 0 w 397669"/>
                <a:gd name="connsiteY3" fmla="*/ 266444 h 266444"/>
                <a:gd name="connsiteX4" fmla="*/ 1625 w 397669"/>
                <a:gd name="connsiteY4" fmla="*/ 210613 h 266444"/>
                <a:gd name="connsiteX0" fmla="*/ 1625 w 397669"/>
                <a:gd name="connsiteY0" fmla="*/ 210613 h 266444"/>
                <a:gd name="connsiteX1" fmla="*/ 397669 w 397669"/>
                <a:gd name="connsiteY1" fmla="*/ 0 h 266444"/>
                <a:gd name="connsiteX2" fmla="*/ 393663 w 397669"/>
                <a:gd name="connsiteY2" fmla="*/ 62975 h 266444"/>
                <a:gd name="connsiteX3" fmla="*/ 0 w 397669"/>
                <a:gd name="connsiteY3" fmla="*/ 266444 h 266444"/>
                <a:gd name="connsiteX4" fmla="*/ 1625 w 397669"/>
                <a:gd name="connsiteY4" fmla="*/ 210613 h 266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669" h="266444">
                  <a:moveTo>
                    <a:pt x="1625" y="210613"/>
                  </a:moveTo>
                  <a:lnTo>
                    <a:pt x="397669" y="0"/>
                  </a:lnTo>
                  <a:cubicBezTo>
                    <a:pt x="397127" y="22579"/>
                    <a:pt x="394205" y="40396"/>
                    <a:pt x="393663" y="62975"/>
                  </a:cubicBezTo>
                  <a:lnTo>
                    <a:pt x="0" y="266444"/>
                  </a:lnTo>
                  <a:cubicBezTo>
                    <a:pt x="542" y="247834"/>
                    <a:pt x="1083" y="229223"/>
                    <a:pt x="1625" y="210613"/>
                  </a:cubicBezTo>
                  <a:close/>
                </a:path>
              </a:pathLst>
            </a:custGeom>
            <a:solidFill>
              <a:srgbClr val="2F24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" name="Группа 8"/>
          <p:cNvGrpSpPr>
            <a:grpSpLocks noChangeAspect="1"/>
          </p:cNvGrpSpPr>
          <p:nvPr/>
        </p:nvGrpSpPr>
        <p:grpSpPr>
          <a:xfrm>
            <a:off x="5196575" y="5434023"/>
            <a:ext cx="1443500" cy="864095"/>
            <a:chOff x="-391790" y="2553837"/>
            <a:chExt cx="792597" cy="474457"/>
          </a:xfrm>
        </p:grpSpPr>
        <p:sp>
          <p:nvSpPr>
            <p:cNvPr id="10" name="Ромб 9"/>
            <p:cNvSpPr/>
            <p:nvPr/>
          </p:nvSpPr>
          <p:spPr>
            <a:xfrm>
              <a:off x="-391281" y="2553837"/>
              <a:ext cx="792088" cy="421225"/>
            </a:xfrm>
            <a:prstGeom prst="diamond">
              <a:avLst/>
            </a:prstGeom>
            <a:solidFill>
              <a:srgbClr val="00AC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Ромб 64"/>
            <p:cNvSpPr/>
            <p:nvPr/>
          </p:nvSpPr>
          <p:spPr>
            <a:xfrm>
              <a:off x="445" y="2761850"/>
              <a:ext cx="397669" cy="266444"/>
            </a:xfrm>
            <a:custGeom>
              <a:avLst/>
              <a:gdLst>
                <a:gd name="connsiteX0" fmla="*/ 0 w 792088"/>
                <a:gd name="connsiteY0" fmla="*/ 210613 h 421225"/>
                <a:gd name="connsiteX1" fmla="*/ 396044 w 792088"/>
                <a:gd name="connsiteY1" fmla="*/ 0 h 421225"/>
                <a:gd name="connsiteX2" fmla="*/ 792088 w 792088"/>
                <a:gd name="connsiteY2" fmla="*/ 210613 h 421225"/>
                <a:gd name="connsiteX3" fmla="*/ 396044 w 792088"/>
                <a:gd name="connsiteY3" fmla="*/ 421225 h 421225"/>
                <a:gd name="connsiteX4" fmla="*/ 0 w 792088"/>
                <a:gd name="connsiteY4" fmla="*/ 210613 h 421225"/>
                <a:gd name="connsiteX0" fmla="*/ 1625 w 793713"/>
                <a:gd name="connsiteY0" fmla="*/ 210613 h 266444"/>
                <a:gd name="connsiteX1" fmla="*/ 397669 w 793713"/>
                <a:gd name="connsiteY1" fmla="*/ 0 h 266444"/>
                <a:gd name="connsiteX2" fmla="*/ 793713 w 793713"/>
                <a:gd name="connsiteY2" fmla="*/ 210613 h 266444"/>
                <a:gd name="connsiteX3" fmla="*/ 0 w 793713"/>
                <a:gd name="connsiteY3" fmla="*/ 266444 h 266444"/>
                <a:gd name="connsiteX4" fmla="*/ 1625 w 793713"/>
                <a:gd name="connsiteY4" fmla="*/ 210613 h 266444"/>
                <a:gd name="connsiteX0" fmla="*/ 1625 w 397669"/>
                <a:gd name="connsiteY0" fmla="*/ 210613 h 266444"/>
                <a:gd name="connsiteX1" fmla="*/ 397669 w 397669"/>
                <a:gd name="connsiteY1" fmla="*/ 0 h 266444"/>
                <a:gd name="connsiteX2" fmla="*/ 396044 w 397669"/>
                <a:gd name="connsiteY2" fmla="*/ 67738 h 266444"/>
                <a:gd name="connsiteX3" fmla="*/ 0 w 397669"/>
                <a:gd name="connsiteY3" fmla="*/ 266444 h 266444"/>
                <a:gd name="connsiteX4" fmla="*/ 1625 w 397669"/>
                <a:gd name="connsiteY4" fmla="*/ 210613 h 266444"/>
                <a:gd name="connsiteX0" fmla="*/ 1625 w 397669"/>
                <a:gd name="connsiteY0" fmla="*/ 210613 h 266444"/>
                <a:gd name="connsiteX1" fmla="*/ 397669 w 397669"/>
                <a:gd name="connsiteY1" fmla="*/ 0 h 266444"/>
                <a:gd name="connsiteX2" fmla="*/ 393663 w 397669"/>
                <a:gd name="connsiteY2" fmla="*/ 62975 h 266444"/>
                <a:gd name="connsiteX3" fmla="*/ 0 w 397669"/>
                <a:gd name="connsiteY3" fmla="*/ 266444 h 266444"/>
                <a:gd name="connsiteX4" fmla="*/ 1625 w 397669"/>
                <a:gd name="connsiteY4" fmla="*/ 210613 h 266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669" h="266444">
                  <a:moveTo>
                    <a:pt x="1625" y="210613"/>
                  </a:moveTo>
                  <a:lnTo>
                    <a:pt x="397669" y="0"/>
                  </a:lnTo>
                  <a:cubicBezTo>
                    <a:pt x="397127" y="22579"/>
                    <a:pt x="394205" y="40396"/>
                    <a:pt x="393663" y="62975"/>
                  </a:cubicBezTo>
                  <a:lnTo>
                    <a:pt x="0" y="266444"/>
                  </a:lnTo>
                  <a:cubicBezTo>
                    <a:pt x="542" y="247834"/>
                    <a:pt x="1083" y="229223"/>
                    <a:pt x="1625" y="210613"/>
                  </a:cubicBezTo>
                  <a:close/>
                </a:path>
              </a:pathLst>
            </a:custGeom>
            <a:solidFill>
              <a:srgbClr val="0089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Ромб 64"/>
            <p:cNvSpPr/>
            <p:nvPr/>
          </p:nvSpPr>
          <p:spPr>
            <a:xfrm flipH="1">
              <a:off x="-391790" y="2761406"/>
              <a:ext cx="397669" cy="266444"/>
            </a:xfrm>
            <a:custGeom>
              <a:avLst/>
              <a:gdLst>
                <a:gd name="connsiteX0" fmla="*/ 0 w 792088"/>
                <a:gd name="connsiteY0" fmla="*/ 210613 h 421225"/>
                <a:gd name="connsiteX1" fmla="*/ 396044 w 792088"/>
                <a:gd name="connsiteY1" fmla="*/ 0 h 421225"/>
                <a:gd name="connsiteX2" fmla="*/ 792088 w 792088"/>
                <a:gd name="connsiteY2" fmla="*/ 210613 h 421225"/>
                <a:gd name="connsiteX3" fmla="*/ 396044 w 792088"/>
                <a:gd name="connsiteY3" fmla="*/ 421225 h 421225"/>
                <a:gd name="connsiteX4" fmla="*/ 0 w 792088"/>
                <a:gd name="connsiteY4" fmla="*/ 210613 h 421225"/>
                <a:gd name="connsiteX0" fmla="*/ 1625 w 793713"/>
                <a:gd name="connsiteY0" fmla="*/ 210613 h 266444"/>
                <a:gd name="connsiteX1" fmla="*/ 397669 w 793713"/>
                <a:gd name="connsiteY1" fmla="*/ 0 h 266444"/>
                <a:gd name="connsiteX2" fmla="*/ 793713 w 793713"/>
                <a:gd name="connsiteY2" fmla="*/ 210613 h 266444"/>
                <a:gd name="connsiteX3" fmla="*/ 0 w 793713"/>
                <a:gd name="connsiteY3" fmla="*/ 266444 h 266444"/>
                <a:gd name="connsiteX4" fmla="*/ 1625 w 793713"/>
                <a:gd name="connsiteY4" fmla="*/ 210613 h 266444"/>
                <a:gd name="connsiteX0" fmla="*/ 1625 w 397669"/>
                <a:gd name="connsiteY0" fmla="*/ 210613 h 266444"/>
                <a:gd name="connsiteX1" fmla="*/ 397669 w 397669"/>
                <a:gd name="connsiteY1" fmla="*/ 0 h 266444"/>
                <a:gd name="connsiteX2" fmla="*/ 396044 w 397669"/>
                <a:gd name="connsiteY2" fmla="*/ 67738 h 266444"/>
                <a:gd name="connsiteX3" fmla="*/ 0 w 397669"/>
                <a:gd name="connsiteY3" fmla="*/ 266444 h 266444"/>
                <a:gd name="connsiteX4" fmla="*/ 1625 w 397669"/>
                <a:gd name="connsiteY4" fmla="*/ 210613 h 266444"/>
                <a:gd name="connsiteX0" fmla="*/ 1625 w 397669"/>
                <a:gd name="connsiteY0" fmla="*/ 210613 h 266444"/>
                <a:gd name="connsiteX1" fmla="*/ 397669 w 397669"/>
                <a:gd name="connsiteY1" fmla="*/ 0 h 266444"/>
                <a:gd name="connsiteX2" fmla="*/ 393663 w 397669"/>
                <a:gd name="connsiteY2" fmla="*/ 62975 h 266444"/>
                <a:gd name="connsiteX3" fmla="*/ 0 w 397669"/>
                <a:gd name="connsiteY3" fmla="*/ 266444 h 266444"/>
                <a:gd name="connsiteX4" fmla="*/ 1625 w 397669"/>
                <a:gd name="connsiteY4" fmla="*/ 210613 h 266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669" h="266444">
                  <a:moveTo>
                    <a:pt x="1625" y="210613"/>
                  </a:moveTo>
                  <a:lnTo>
                    <a:pt x="397669" y="0"/>
                  </a:lnTo>
                  <a:cubicBezTo>
                    <a:pt x="397127" y="22579"/>
                    <a:pt x="394205" y="40396"/>
                    <a:pt x="393663" y="62975"/>
                  </a:cubicBezTo>
                  <a:lnTo>
                    <a:pt x="0" y="266444"/>
                  </a:lnTo>
                  <a:cubicBezTo>
                    <a:pt x="542" y="247834"/>
                    <a:pt x="1083" y="229223"/>
                    <a:pt x="1625" y="210613"/>
                  </a:cubicBezTo>
                  <a:close/>
                </a:path>
              </a:pathLst>
            </a:custGeom>
            <a:solidFill>
              <a:srgbClr val="006C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" name="Группа 12"/>
          <p:cNvGrpSpPr>
            <a:grpSpLocks noChangeAspect="1"/>
          </p:cNvGrpSpPr>
          <p:nvPr/>
        </p:nvGrpSpPr>
        <p:grpSpPr>
          <a:xfrm>
            <a:off x="5197319" y="4932532"/>
            <a:ext cx="1443500" cy="864095"/>
            <a:chOff x="-391790" y="2553837"/>
            <a:chExt cx="792597" cy="474457"/>
          </a:xfrm>
        </p:grpSpPr>
        <p:sp>
          <p:nvSpPr>
            <p:cNvPr id="14" name="Ромб 13"/>
            <p:cNvSpPr/>
            <p:nvPr/>
          </p:nvSpPr>
          <p:spPr>
            <a:xfrm>
              <a:off x="-391281" y="2553837"/>
              <a:ext cx="792088" cy="421225"/>
            </a:xfrm>
            <a:prstGeom prst="diamond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Ромб 64"/>
            <p:cNvSpPr/>
            <p:nvPr/>
          </p:nvSpPr>
          <p:spPr>
            <a:xfrm>
              <a:off x="445" y="2761850"/>
              <a:ext cx="397669" cy="266444"/>
            </a:xfrm>
            <a:custGeom>
              <a:avLst/>
              <a:gdLst>
                <a:gd name="connsiteX0" fmla="*/ 0 w 792088"/>
                <a:gd name="connsiteY0" fmla="*/ 210613 h 421225"/>
                <a:gd name="connsiteX1" fmla="*/ 396044 w 792088"/>
                <a:gd name="connsiteY1" fmla="*/ 0 h 421225"/>
                <a:gd name="connsiteX2" fmla="*/ 792088 w 792088"/>
                <a:gd name="connsiteY2" fmla="*/ 210613 h 421225"/>
                <a:gd name="connsiteX3" fmla="*/ 396044 w 792088"/>
                <a:gd name="connsiteY3" fmla="*/ 421225 h 421225"/>
                <a:gd name="connsiteX4" fmla="*/ 0 w 792088"/>
                <a:gd name="connsiteY4" fmla="*/ 210613 h 421225"/>
                <a:gd name="connsiteX0" fmla="*/ 1625 w 793713"/>
                <a:gd name="connsiteY0" fmla="*/ 210613 h 266444"/>
                <a:gd name="connsiteX1" fmla="*/ 397669 w 793713"/>
                <a:gd name="connsiteY1" fmla="*/ 0 h 266444"/>
                <a:gd name="connsiteX2" fmla="*/ 793713 w 793713"/>
                <a:gd name="connsiteY2" fmla="*/ 210613 h 266444"/>
                <a:gd name="connsiteX3" fmla="*/ 0 w 793713"/>
                <a:gd name="connsiteY3" fmla="*/ 266444 h 266444"/>
                <a:gd name="connsiteX4" fmla="*/ 1625 w 793713"/>
                <a:gd name="connsiteY4" fmla="*/ 210613 h 266444"/>
                <a:gd name="connsiteX0" fmla="*/ 1625 w 397669"/>
                <a:gd name="connsiteY0" fmla="*/ 210613 h 266444"/>
                <a:gd name="connsiteX1" fmla="*/ 397669 w 397669"/>
                <a:gd name="connsiteY1" fmla="*/ 0 h 266444"/>
                <a:gd name="connsiteX2" fmla="*/ 396044 w 397669"/>
                <a:gd name="connsiteY2" fmla="*/ 67738 h 266444"/>
                <a:gd name="connsiteX3" fmla="*/ 0 w 397669"/>
                <a:gd name="connsiteY3" fmla="*/ 266444 h 266444"/>
                <a:gd name="connsiteX4" fmla="*/ 1625 w 397669"/>
                <a:gd name="connsiteY4" fmla="*/ 210613 h 266444"/>
                <a:gd name="connsiteX0" fmla="*/ 1625 w 397669"/>
                <a:gd name="connsiteY0" fmla="*/ 210613 h 266444"/>
                <a:gd name="connsiteX1" fmla="*/ 397669 w 397669"/>
                <a:gd name="connsiteY1" fmla="*/ 0 h 266444"/>
                <a:gd name="connsiteX2" fmla="*/ 393663 w 397669"/>
                <a:gd name="connsiteY2" fmla="*/ 62975 h 266444"/>
                <a:gd name="connsiteX3" fmla="*/ 0 w 397669"/>
                <a:gd name="connsiteY3" fmla="*/ 266444 h 266444"/>
                <a:gd name="connsiteX4" fmla="*/ 1625 w 397669"/>
                <a:gd name="connsiteY4" fmla="*/ 210613 h 266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669" h="266444">
                  <a:moveTo>
                    <a:pt x="1625" y="210613"/>
                  </a:moveTo>
                  <a:lnTo>
                    <a:pt x="397669" y="0"/>
                  </a:lnTo>
                  <a:cubicBezTo>
                    <a:pt x="397127" y="22579"/>
                    <a:pt x="394205" y="40396"/>
                    <a:pt x="393663" y="62975"/>
                  </a:cubicBezTo>
                  <a:lnTo>
                    <a:pt x="0" y="266444"/>
                  </a:lnTo>
                  <a:cubicBezTo>
                    <a:pt x="542" y="247834"/>
                    <a:pt x="1083" y="229223"/>
                    <a:pt x="1625" y="210613"/>
                  </a:cubicBezTo>
                  <a:close/>
                </a:path>
              </a:pathLst>
            </a:custGeom>
            <a:solidFill>
              <a:srgbClr val="F27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Ромб 64"/>
            <p:cNvSpPr/>
            <p:nvPr/>
          </p:nvSpPr>
          <p:spPr>
            <a:xfrm flipH="1">
              <a:off x="-391790" y="2761406"/>
              <a:ext cx="397669" cy="266444"/>
            </a:xfrm>
            <a:custGeom>
              <a:avLst/>
              <a:gdLst>
                <a:gd name="connsiteX0" fmla="*/ 0 w 792088"/>
                <a:gd name="connsiteY0" fmla="*/ 210613 h 421225"/>
                <a:gd name="connsiteX1" fmla="*/ 396044 w 792088"/>
                <a:gd name="connsiteY1" fmla="*/ 0 h 421225"/>
                <a:gd name="connsiteX2" fmla="*/ 792088 w 792088"/>
                <a:gd name="connsiteY2" fmla="*/ 210613 h 421225"/>
                <a:gd name="connsiteX3" fmla="*/ 396044 w 792088"/>
                <a:gd name="connsiteY3" fmla="*/ 421225 h 421225"/>
                <a:gd name="connsiteX4" fmla="*/ 0 w 792088"/>
                <a:gd name="connsiteY4" fmla="*/ 210613 h 421225"/>
                <a:gd name="connsiteX0" fmla="*/ 1625 w 793713"/>
                <a:gd name="connsiteY0" fmla="*/ 210613 h 266444"/>
                <a:gd name="connsiteX1" fmla="*/ 397669 w 793713"/>
                <a:gd name="connsiteY1" fmla="*/ 0 h 266444"/>
                <a:gd name="connsiteX2" fmla="*/ 793713 w 793713"/>
                <a:gd name="connsiteY2" fmla="*/ 210613 h 266444"/>
                <a:gd name="connsiteX3" fmla="*/ 0 w 793713"/>
                <a:gd name="connsiteY3" fmla="*/ 266444 h 266444"/>
                <a:gd name="connsiteX4" fmla="*/ 1625 w 793713"/>
                <a:gd name="connsiteY4" fmla="*/ 210613 h 266444"/>
                <a:gd name="connsiteX0" fmla="*/ 1625 w 397669"/>
                <a:gd name="connsiteY0" fmla="*/ 210613 h 266444"/>
                <a:gd name="connsiteX1" fmla="*/ 397669 w 397669"/>
                <a:gd name="connsiteY1" fmla="*/ 0 h 266444"/>
                <a:gd name="connsiteX2" fmla="*/ 396044 w 397669"/>
                <a:gd name="connsiteY2" fmla="*/ 67738 h 266444"/>
                <a:gd name="connsiteX3" fmla="*/ 0 w 397669"/>
                <a:gd name="connsiteY3" fmla="*/ 266444 h 266444"/>
                <a:gd name="connsiteX4" fmla="*/ 1625 w 397669"/>
                <a:gd name="connsiteY4" fmla="*/ 210613 h 266444"/>
                <a:gd name="connsiteX0" fmla="*/ 1625 w 397669"/>
                <a:gd name="connsiteY0" fmla="*/ 210613 h 266444"/>
                <a:gd name="connsiteX1" fmla="*/ 397669 w 397669"/>
                <a:gd name="connsiteY1" fmla="*/ 0 h 266444"/>
                <a:gd name="connsiteX2" fmla="*/ 393663 w 397669"/>
                <a:gd name="connsiteY2" fmla="*/ 62975 h 266444"/>
                <a:gd name="connsiteX3" fmla="*/ 0 w 397669"/>
                <a:gd name="connsiteY3" fmla="*/ 266444 h 266444"/>
                <a:gd name="connsiteX4" fmla="*/ 1625 w 397669"/>
                <a:gd name="connsiteY4" fmla="*/ 210613 h 266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669" h="266444">
                  <a:moveTo>
                    <a:pt x="1625" y="210613"/>
                  </a:moveTo>
                  <a:lnTo>
                    <a:pt x="397669" y="0"/>
                  </a:lnTo>
                  <a:cubicBezTo>
                    <a:pt x="397127" y="22579"/>
                    <a:pt x="394205" y="40396"/>
                    <a:pt x="393663" y="62975"/>
                  </a:cubicBezTo>
                  <a:lnTo>
                    <a:pt x="0" y="266444"/>
                  </a:lnTo>
                  <a:cubicBezTo>
                    <a:pt x="542" y="247834"/>
                    <a:pt x="1083" y="229223"/>
                    <a:pt x="1625" y="210613"/>
                  </a:cubicBezTo>
                  <a:close/>
                </a:path>
              </a:pathLst>
            </a:custGeom>
            <a:solidFill>
              <a:srgbClr val="C06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6753497" y="5173748"/>
            <a:ext cx="2112796" cy="181778"/>
            <a:chOff x="6234958" y="1988840"/>
            <a:chExt cx="2112796" cy="181778"/>
          </a:xfrm>
        </p:grpSpPr>
        <p:cxnSp>
          <p:nvCxnSpPr>
            <p:cNvPr id="18" name="Прямая соединительная линия 17"/>
            <p:cNvCxnSpPr/>
            <p:nvPr/>
          </p:nvCxnSpPr>
          <p:spPr>
            <a:xfrm flipV="1">
              <a:off x="6234958" y="1988840"/>
              <a:ext cx="189111" cy="181778"/>
            </a:xfrm>
            <a:prstGeom prst="line">
              <a:avLst/>
            </a:prstGeom>
            <a:ln w="38100">
              <a:solidFill>
                <a:schemeClr val="accent6">
                  <a:lumMod val="7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6429350" y="1988840"/>
              <a:ext cx="1918404" cy="0"/>
            </a:xfrm>
            <a:prstGeom prst="line">
              <a:avLst/>
            </a:prstGeom>
            <a:ln w="38100" cap="rnd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" name="Прямая соединительная линия 19"/>
          <p:cNvCxnSpPr/>
          <p:nvPr/>
        </p:nvCxnSpPr>
        <p:spPr>
          <a:xfrm>
            <a:off x="6758923" y="5868219"/>
            <a:ext cx="2112138" cy="0"/>
          </a:xfrm>
          <a:prstGeom prst="line">
            <a:avLst/>
          </a:prstGeom>
          <a:ln w="38100" cap="rnd">
            <a:solidFill>
              <a:srgbClr val="00898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Группа 20"/>
          <p:cNvGrpSpPr/>
          <p:nvPr/>
        </p:nvGrpSpPr>
        <p:grpSpPr>
          <a:xfrm flipV="1">
            <a:off x="6762369" y="6379362"/>
            <a:ext cx="2112796" cy="181778"/>
            <a:chOff x="6234958" y="1988840"/>
            <a:chExt cx="2112796" cy="181778"/>
          </a:xfrm>
        </p:grpSpPr>
        <p:cxnSp>
          <p:nvCxnSpPr>
            <p:cNvPr id="22" name="Прямая соединительная линия 21"/>
            <p:cNvCxnSpPr/>
            <p:nvPr/>
          </p:nvCxnSpPr>
          <p:spPr>
            <a:xfrm flipV="1">
              <a:off x="6234958" y="1988840"/>
              <a:ext cx="189111" cy="181778"/>
            </a:xfrm>
            <a:prstGeom prst="line">
              <a:avLst/>
            </a:prstGeom>
            <a:ln w="38100">
              <a:solidFill>
                <a:schemeClr val="accent4">
                  <a:lumMod val="5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 flipH="1">
              <a:off x="6429350" y="1988840"/>
              <a:ext cx="1918404" cy="0"/>
            </a:xfrm>
            <a:prstGeom prst="line">
              <a:avLst/>
            </a:prstGeom>
            <a:ln w="38100" cap="rnd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23"/>
          <p:cNvSpPr txBox="1"/>
          <p:nvPr/>
        </p:nvSpPr>
        <p:spPr>
          <a:xfrm>
            <a:off x="6956761" y="6246365"/>
            <a:ext cx="22770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Услуги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6942608" y="4847945"/>
            <a:ext cx="23803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6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itchFamily="34" charset="0"/>
                <a:cs typeface="Arial" pitchFamily="34" charset="0"/>
              </a:rPr>
              <a:t>Продовольственные </a:t>
            </a:r>
          </a:p>
          <a:p>
            <a:pPr lvl="0"/>
            <a:r>
              <a:rPr lang="ru-RU" sz="16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itchFamily="34" charset="0"/>
                <a:cs typeface="Arial" pitchFamily="34" charset="0"/>
              </a:rPr>
              <a:t>товары</a:t>
            </a:r>
            <a:endParaRPr lang="ru-RU" sz="1600" b="1" dirty="0">
              <a:solidFill>
                <a:prstClr val="black">
                  <a:lumMod val="50000"/>
                  <a:lumOff val="50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690824" y="5607107"/>
            <a:ext cx="33656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itchFamily="34" charset="0"/>
                <a:cs typeface="Arial" pitchFamily="34" charset="0"/>
              </a:rPr>
              <a:t>Непродовольственные </a:t>
            </a:r>
          </a:p>
          <a:p>
            <a:r>
              <a:rPr lang="ru-RU" sz="16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itchFamily="34" charset="0"/>
                <a:cs typeface="Arial" pitchFamily="34" charset="0"/>
              </a:rPr>
              <a:t>товары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4923926" y="4530385"/>
            <a:ext cx="4471096" cy="31233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Показатель включает</a:t>
            </a:r>
            <a:endParaRPr lang="ru-RU" sz="2000" b="1" dirty="0">
              <a:solidFill>
                <a:srgbClr val="CC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866796" y="1124744"/>
            <a:ext cx="4211960" cy="52777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Наблюдения за показателем проводятся </a:t>
            </a:r>
            <a:endParaRPr lang="ru-RU" sz="2000" b="1" dirty="0">
              <a:solidFill>
                <a:srgbClr val="CC006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2" name="Picture 2" descr="C:\Users\baychurina.a\AppData\Local\Microsoft\Windows\Temporary Internet Files\Content.Outlook\PLFG2ND2\административная карта РБ12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2933" y="1628800"/>
            <a:ext cx="3058279" cy="381642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Блок-схема: узел 32"/>
          <p:cNvSpPr/>
          <p:nvPr/>
        </p:nvSpPr>
        <p:spPr>
          <a:xfrm>
            <a:off x="9705061" y="2924944"/>
            <a:ext cx="216024" cy="216024"/>
          </a:xfrm>
          <a:prstGeom prst="flowChartConnector">
            <a:avLst/>
          </a:prstGeom>
          <a:solidFill>
            <a:srgbClr val="FF6A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Блок-схема: узел 33"/>
          <p:cNvSpPr/>
          <p:nvPr/>
        </p:nvSpPr>
        <p:spPr>
          <a:xfrm>
            <a:off x="8912973" y="1988840"/>
            <a:ext cx="216024" cy="216024"/>
          </a:xfrm>
          <a:prstGeom prst="flowChartConnector">
            <a:avLst/>
          </a:prstGeom>
          <a:solidFill>
            <a:srgbClr val="FF6A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Блок-схема: узел 34"/>
          <p:cNvSpPr/>
          <p:nvPr/>
        </p:nvSpPr>
        <p:spPr>
          <a:xfrm>
            <a:off x="10785181" y="4365104"/>
            <a:ext cx="216024" cy="216024"/>
          </a:xfrm>
          <a:prstGeom prst="flowChartConnector">
            <a:avLst/>
          </a:prstGeom>
          <a:solidFill>
            <a:srgbClr val="FF6A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Блок-схема: узел 36"/>
          <p:cNvSpPr/>
          <p:nvPr/>
        </p:nvSpPr>
        <p:spPr>
          <a:xfrm>
            <a:off x="9663761" y="3717032"/>
            <a:ext cx="216024" cy="216024"/>
          </a:xfrm>
          <a:prstGeom prst="flowChartConnector">
            <a:avLst/>
          </a:prstGeom>
          <a:solidFill>
            <a:srgbClr val="FF6A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8344628" y="2185467"/>
            <a:ext cx="15764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Нефтекамск</a:t>
            </a:r>
            <a:endParaRPr lang="ru-RU" sz="1400" b="1" dirty="0">
              <a:solidFill>
                <a:schemeClr val="tx2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9483495" y="3151036"/>
            <a:ext cx="6591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Уфа</a:t>
            </a:r>
            <a:endParaRPr lang="ru-RU" sz="1400" b="1" dirty="0">
              <a:solidFill>
                <a:schemeClr val="tx2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8936031" y="3926480"/>
            <a:ext cx="167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Стерлитамак</a:t>
            </a:r>
            <a:endParaRPr lang="ru-RU" sz="1400" b="1" dirty="0">
              <a:solidFill>
                <a:schemeClr val="tx2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10439382" y="4597012"/>
            <a:ext cx="9076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Сибай</a:t>
            </a:r>
            <a:endParaRPr lang="ru-RU" sz="1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6572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Прямоугольник 35"/>
          <p:cNvSpPr/>
          <p:nvPr/>
        </p:nvSpPr>
        <p:spPr>
          <a:xfrm>
            <a:off x="0" y="260648"/>
            <a:ext cx="12192000" cy="430883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/>
            <a:r>
              <a:rPr lang="ru-RU" b="1" cap="all" dirty="0" smtClean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ИНВЕСТИЦИИ В ОСНОВНОЙ КАПИТАЛ</a:t>
            </a:r>
            <a:endParaRPr lang="ru-RU" b="1" cap="all" dirty="0">
              <a:solidFill>
                <a:srgbClr val="1F497D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Chuzhekov.D\Desktop\407215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1876010"/>
            <a:ext cx="3504969" cy="1911376"/>
          </a:xfrm>
          <a:prstGeom prst="rect">
            <a:avLst/>
          </a:prstGeom>
          <a:noFill/>
          <a:ln>
            <a:solidFill>
              <a:schemeClr val="tx1">
                <a:alpha val="0"/>
              </a:schemeClr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5519936" y="2420888"/>
            <a:ext cx="5040560" cy="104095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Наиболее крупные </a:t>
            </a:r>
            <a:r>
              <a:rPr lang="ru-RU" sz="1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объекты, </a:t>
            </a:r>
            <a:br>
              <a:rPr lang="ru-RU" sz="1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введенные </a:t>
            </a:r>
            <a:r>
              <a:rPr lang="ru-RU" sz="1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эксплуатацию в 2017 году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66451" y="3817829"/>
            <a:ext cx="3615565" cy="40325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Гипермаркет строительных материалов «Максидом»</a:t>
            </a:r>
          </a:p>
        </p:txBody>
      </p:sp>
      <p:pic>
        <p:nvPicPr>
          <p:cNvPr id="1027" name="Picture 3" descr="C:\Users\Chuzhekov.D\Desktop\1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4368648"/>
            <a:ext cx="3529418" cy="201299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Chuzhekov.D\Desktop\industrialnyi_park_sigma_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2518" y="3717031"/>
            <a:ext cx="3255690" cy="2173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Скругленный прямоугольник 16"/>
          <p:cNvSpPr/>
          <p:nvPr/>
        </p:nvSpPr>
        <p:spPr>
          <a:xfrm>
            <a:off x="188938" y="6410117"/>
            <a:ext cx="3725104" cy="40325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Автоцентр «Мерседес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712517" y="5929568"/>
            <a:ext cx="3255691" cy="88380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Распределительный центр сельскохозяйственной </a:t>
            </a:r>
            <a:r>
              <a:rPr lang="ru-RU" sz="12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2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12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продовольственной продукции </a:t>
            </a:r>
            <a:r>
              <a:rPr lang="ru-RU" sz="12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2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 </a:t>
            </a:r>
            <a:r>
              <a:rPr lang="ru-RU" sz="12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«Сигма» площадью </a:t>
            </a:r>
            <a:r>
              <a:rPr lang="ru-RU" sz="12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2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свыше </a:t>
            </a:r>
            <a:r>
              <a:rPr lang="ru-RU" sz="12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 тыс. </a:t>
            </a:r>
            <a:r>
              <a:rPr lang="ru-RU" sz="12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кв</a:t>
            </a:r>
            <a:r>
              <a:rPr lang="ru-RU" sz="12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2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endParaRPr lang="ru-RU" sz="14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4"/>
          <p:cNvSpPr>
            <a:spLocks noChangeArrowheads="1"/>
          </p:cNvSpPr>
          <p:nvPr/>
        </p:nvSpPr>
        <p:spPr bwMode="auto">
          <a:xfrm>
            <a:off x="1127448" y="1124744"/>
            <a:ext cx="1104053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 i="1" dirty="0">
                <a:solidFill>
                  <a:schemeClr val="tx2"/>
                </a:solidFill>
                <a:latin typeface="Arial" pitchFamily="34" charset="0"/>
              </a:rPr>
              <a:t>Объем инвестиции в основной капитал </a:t>
            </a:r>
            <a:r>
              <a:rPr lang="ru-RU" altLang="ru-RU" sz="2800" b="1" i="1" dirty="0" smtClean="0">
                <a:solidFill>
                  <a:schemeClr val="tx2"/>
                </a:solidFill>
                <a:latin typeface="Arial" pitchFamily="34" charset="0"/>
              </a:rPr>
              <a:t/>
            </a:r>
            <a:br>
              <a:rPr lang="ru-RU" altLang="ru-RU" sz="2800" b="1" i="1" dirty="0" smtClean="0">
                <a:solidFill>
                  <a:schemeClr val="tx2"/>
                </a:solidFill>
                <a:latin typeface="Arial" pitchFamily="34" charset="0"/>
              </a:rPr>
            </a:br>
            <a:r>
              <a:rPr lang="ru-RU" altLang="ru-RU" sz="2800" b="1" i="1" dirty="0" smtClean="0">
                <a:solidFill>
                  <a:schemeClr val="tx2"/>
                </a:solidFill>
                <a:latin typeface="Arial" pitchFamily="34" charset="0"/>
              </a:rPr>
              <a:t>составил более </a:t>
            </a:r>
            <a:r>
              <a:rPr lang="ru-RU" altLang="ru-RU" sz="2800" b="1" i="1" dirty="0">
                <a:solidFill>
                  <a:srgbClr val="00B050"/>
                </a:solidFill>
                <a:latin typeface="Arial" pitchFamily="34" charset="0"/>
              </a:rPr>
              <a:t>3,6</a:t>
            </a:r>
            <a:r>
              <a:rPr lang="ru-RU" altLang="ru-RU" sz="2800" b="1" i="1" dirty="0">
                <a:solidFill>
                  <a:schemeClr val="tx2"/>
                </a:solidFill>
                <a:latin typeface="Arial" pitchFamily="34" charset="0"/>
              </a:rPr>
              <a:t> млрд. </a:t>
            </a:r>
            <a:r>
              <a:rPr lang="ru-RU" altLang="ru-RU" sz="2800" b="1" i="1" dirty="0" smtClean="0">
                <a:solidFill>
                  <a:schemeClr val="tx2"/>
                </a:solidFill>
                <a:latin typeface="Arial" pitchFamily="34" charset="0"/>
              </a:rPr>
              <a:t>рублей</a:t>
            </a:r>
            <a:endParaRPr lang="ru-RU" altLang="ru-RU" sz="2800" b="1" i="1" dirty="0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8672957" y="5929569"/>
            <a:ext cx="3255691" cy="88380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Гипермаркет республиканской торговой сети «Апельсин»</a:t>
            </a:r>
          </a:p>
          <a:p>
            <a:pPr algn="ctr"/>
            <a:r>
              <a:rPr lang="ru-RU" sz="12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2,5 </a:t>
            </a:r>
            <a:r>
              <a:rPr lang="ru-RU" sz="12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</a:t>
            </a:r>
            <a:r>
              <a:rPr lang="ru-RU" sz="12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кв</a:t>
            </a:r>
            <a:r>
              <a:rPr lang="ru-RU" sz="12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2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endParaRPr lang="ru-RU" sz="14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2" descr="C:\Users\galyautdinov.r\AppData\Local\Microsoft\Windows\Temporary Internet Files\Content.Outlook\LUZVMF75\IMG-20171220-WA0005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49"/>
          <a:stretch/>
        </p:blipFill>
        <p:spPr bwMode="auto">
          <a:xfrm>
            <a:off x="8672956" y="3717846"/>
            <a:ext cx="3197039" cy="2087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7241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Прямоугольник 35"/>
          <p:cNvSpPr/>
          <p:nvPr/>
        </p:nvSpPr>
        <p:spPr>
          <a:xfrm>
            <a:off x="0" y="260648"/>
            <a:ext cx="12192000" cy="430883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/>
            <a:r>
              <a:rPr lang="ru-RU" b="1" cap="all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Обеспеченность площадями торговых объектов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56670" y="1265164"/>
            <a:ext cx="8640960" cy="107702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1" hangingPunct="1"/>
            <a:r>
              <a:rPr lang="ru-RU" sz="2133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Обеспеченность площадями </a:t>
            </a:r>
            <a:r>
              <a:rPr lang="ru-RU" sz="2133" b="1" dirty="0" smtClean="0">
                <a:solidFill>
                  <a:srgbClr val="00CC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стационарных</a:t>
            </a:r>
            <a:r>
              <a:rPr lang="ru-RU" sz="2133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торговых объектов </a:t>
            </a:r>
            <a:r>
              <a:rPr lang="ru-RU" sz="2133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sz="2133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республике </a:t>
            </a:r>
            <a:r>
              <a:rPr lang="ru-RU" sz="2133" b="1" dirty="0" smtClean="0">
                <a:solidFill>
                  <a:srgbClr val="00CC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1,5 раза выше </a:t>
            </a:r>
            <a:r>
              <a:rPr lang="ru-RU" sz="2133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минимального норматива</a:t>
            </a:r>
            <a:endParaRPr lang="ru-RU" sz="2667" b="1" dirty="0">
              <a:solidFill>
                <a:srgbClr val="00CC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67608" y="2680205"/>
            <a:ext cx="7795714" cy="74879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/>
            <a:r>
              <a:rPr lang="ru-RU" sz="2133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Нормативы обеспеченности площадями нестационарных торговых объектов </a:t>
            </a:r>
            <a:r>
              <a:rPr lang="ru-RU" sz="2133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</a:t>
            </a:r>
            <a:r>
              <a:rPr lang="ru-RU" sz="2133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исполняются:</a:t>
            </a:r>
            <a:endParaRPr lang="ru-RU" sz="2667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2348880"/>
            <a:ext cx="504056" cy="1234423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1775520" y="3717032"/>
            <a:ext cx="9649072" cy="93610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продаже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продовольственных товаров и сельскохозяйственной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продукции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– г. Кумертау, г. Салават, Баймакский, Белорецкий, Учалинский районы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775520" y="4725144"/>
            <a:ext cx="9649072" cy="93610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по продукции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общественного питания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– г. Кумертау,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Белебеевский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, Белорецкий, Ишимбайский, Учалинский районы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775520" y="5733256"/>
            <a:ext cx="9649072" cy="93610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по продаже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печатной продукции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г.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Агидель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г. Кумертау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г. Салават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г. Сибай, ЗАТО Межгорье, Баймакский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Белебеевский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, Белорецкий, Благовещенский, Ишимбайский, Мелеузовский,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Учалинский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районы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https://www.shareicon.net/download/2016/03/06/729803_food_512x512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400" y="3717032"/>
            <a:ext cx="777970" cy="777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newdesignfile.com/postpic/2012/10/restaurant-clip-art_248815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400" y="4869160"/>
            <a:ext cx="737362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www.shareicon.net/download/2016/01/27/709558_books_512x512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246" y="5802473"/>
            <a:ext cx="797670" cy="797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467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Прямоугольник с двумя скругленными противолежащими углами 39"/>
          <p:cNvSpPr/>
          <p:nvPr/>
        </p:nvSpPr>
        <p:spPr>
          <a:xfrm>
            <a:off x="1104501" y="1544928"/>
            <a:ext cx="4824536" cy="803952"/>
          </a:xfrm>
          <a:prstGeom prst="round2Diag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1346200" algn="ctr"/>
            <a:r>
              <a:rPr lang="ru-RU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Оборот розничной торговли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0" y="332656"/>
            <a:ext cx="12192000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800" b="1" cap="all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Характеристика розничной торговли в республике Башкортостан</a:t>
            </a:r>
          </a:p>
        </p:txBody>
      </p:sp>
      <p:pic>
        <p:nvPicPr>
          <p:cNvPr id="3" name="Picture 2" descr="D:\рабочий стол 07.03.2017\административная карта РБ123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2841" y="1172740"/>
            <a:ext cx="2576269" cy="2838709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1104500" y="1539561"/>
            <a:ext cx="1368153" cy="809319"/>
          </a:xfrm>
          <a:prstGeom prst="round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841,1 </a:t>
            </a:r>
          </a:p>
          <a:p>
            <a:pPr algn="ctr"/>
            <a:r>
              <a:rPr lang="ru-RU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млрд. руб</a:t>
            </a:r>
          </a:p>
        </p:txBody>
      </p:sp>
      <p:sp>
        <p:nvSpPr>
          <p:cNvPr id="43" name="Прямоугольник с двумя скругленными противолежащими углами 42"/>
          <p:cNvSpPr/>
          <p:nvPr/>
        </p:nvSpPr>
        <p:spPr>
          <a:xfrm>
            <a:off x="1124922" y="2592095"/>
            <a:ext cx="4804115" cy="693384"/>
          </a:xfrm>
          <a:prstGeom prst="round2Diag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1346200" algn="ctr"/>
            <a:r>
              <a:rPr lang="ru-RU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Место в России и в ПФО</a:t>
            </a:r>
          </a:p>
        </p:txBody>
      </p:sp>
      <p:sp>
        <p:nvSpPr>
          <p:cNvPr id="44" name="Прямоугольник с двумя скругленными противолежащими углами 43"/>
          <p:cNvSpPr/>
          <p:nvPr/>
        </p:nvSpPr>
        <p:spPr>
          <a:xfrm>
            <a:off x="1124921" y="2592095"/>
            <a:ext cx="1347731" cy="701929"/>
          </a:xfrm>
          <a:prstGeom prst="round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и 2</a:t>
            </a:r>
            <a:endParaRPr lang="ru-RU" sz="16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Прямоугольник с двумя скругленными противолежащими углами 44"/>
          <p:cNvSpPr/>
          <p:nvPr/>
        </p:nvSpPr>
        <p:spPr>
          <a:xfrm>
            <a:off x="1104500" y="3542472"/>
            <a:ext cx="4824537" cy="740215"/>
          </a:xfrm>
          <a:prstGeom prst="round2Diag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1346200" algn="ctr"/>
            <a:endParaRPr lang="ru-RU" sz="16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46200" algn="ctr"/>
            <a:r>
              <a:rPr lang="ru-RU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Среднесписочная численность работников</a:t>
            </a:r>
            <a:endParaRPr lang="ru-RU" sz="16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46200" algn="ctr"/>
            <a:endParaRPr lang="ru-RU" sz="16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Прямоугольник с двумя скругленными противолежащими углами 45"/>
          <p:cNvSpPr/>
          <p:nvPr/>
        </p:nvSpPr>
        <p:spPr>
          <a:xfrm>
            <a:off x="1104501" y="3542472"/>
            <a:ext cx="1368152" cy="734849"/>
          </a:xfrm>
          <a:prstGeom prst="round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143,1 тыс. чел.</a:t>
            </a:r>
            <a:endParaRPr lang="ru-RU" sz="14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Прямоугольник с двумя скругленными противолежащими углами 47"/>
          <p:cNvSpPr/>
          <p:nvPr/>
        </p:nvSpPr>
        <p:spPr>
          <a:xfrm>
            <a:off x="1104500" y="4509121"/>
            <a:ext cx="4824537" cy="713286"/>
          </a:xfrm>
          <a:prstGeom prst="round2Diag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1346200" algn="ctr"/>
            <a:r>
              <a:rPr lang="ru-RU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торговых организаций</a:t>
            </a:r>
            <a:endParaRPr lang="ru-RU" sz="16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Прямоугольник с двумя скругленными противолежащими углами 48"/>
          <p:cNvSpPr/>
          <p:nvPr/>
        </p:nvSpPr>
        <p:spPr>
          <a:xfrm>
            <a:off x="1104501" y="4509121"/>
            <a:ext cx="1368151" cy="707919"/>
          </a:xfrm>
          <a:prstGeom prst="round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более </a:t>
            </a:r>
          </a:p>
          <a:p>
            <a:pPr algn="ctr"/>
            <a:r>
              <a:rPr lang="ru-RU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 тыс.</a:t>
            </a:r>
            <a:endParaRPr lang="ru-RU" sz="14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Прямоугольник с двумя скругленными противолежащими углами 49"/>
          <p:cNvSpPr/>
          <p:nvPr/>
        </p:nvSpPr>
        <p:spPr>
          <a:xfrm>
            <a:off x="1124922" y="5441448"/>
            <a:ext cx="4804115" cy="723856"/>
          </a:xfrm>
          <a:prstGeom prst="round2Diag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1346200" algn="ctr"/>
            <a:r>
              <a:rPr lang="ru-RU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Доля </a:t>
            </a:r>
            <a:r>
              <a:rPr lang="ru-RU" sz="1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налогов </a:t>
            </a:r>
            <a:r>
              <a:rPr lang="ru-RU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консолидированный </a:t>
            </a:r>
            <a:r>
              <a:rPr lang="ru-RU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 </a:t>
            </a:r>
            <a:r>
              <a:rPr lang="ru-RU" sz="1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РФ</a:t>
            </a:r>
          </a:p>
        </p:txBody>
      </p:sp>
      <p:sp>
        <p:nvSpPr>
          <p:cNvPr id="51" name="Прямоугольник с двумя скругленными противолежащими углами 50"/>
          <p:cNvSpPr/>
          <p:nvPr/>
        </p:nvSpPr>
        <p:spPr>
          <a:xfrm>
            <a:off x="1124921" y="5436082"/>
            <a:ext cx="1347731" cy="729222"/>
          </a:xfrm>
          <a:prstGeom prst="round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7,0%</a:t>
            </a:r>
            <a:endParaRPr lang="ru-RU" sz="14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4945" y="3909944"/>
            <a:ext cx="5624165" cy="2510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456040" y="1571308"/>
            <a:ext cx="242290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102,1</a:t>
            </a:r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  <a:p>
            <a:pPr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темп роста</a:t>
            </a:r>
          </a:p>
          <a:p>
            <a:pPr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РТО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960907" y="3756007"/>
            <a:ext cx="20922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75000"/>
                  </a:schemeClr>
                </a:solidFill>
              </a:rPr>
              <a:t>Рынки и ярмарки РБ</a:t>
            </a:r>
            <a:endParaRPr lang="ru-RU" sz="14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869" y="3528566"/>
            <a:ext cx="717778" cy="71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 descr="C:\Users\elysheva.v.BASHKORTOSTAN\AppData\Local\Microsoft\Windows\Temporary Internet Files\Content.Outlook\2E3Q9VXY\деньги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5445224"/>
            <a:ext cx="715284" cy="715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elysheva.v.BASHKORTOSTAN\AppData\Local\Microsoft\Windows\Temporary Internet Files\Content.Outlook\2E3Q9VXY\награда.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99" y="2533019"/>
            <a:ext cx="849168" cy="849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elysheva.v.BASHKORTOSTAN\AppData\Local\Microsoft\Windows\Temporary Internet Files\Content.Outlook\2E3Q9VXY\ларек.png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175" y="4509121"/>
            <a:ext cx="783542" cy="783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elysheva.v.BASHKORTOSTAN\AppData\Local\Microsoft\Windows\Temporary Internet Files\Content.Outlook\2E3Q9VXY\корзинка 2.png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4723" y="1587755"/>
            <a:ext cx="796531" cy="721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1308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0" y="260351"/>
            <a:ext cx="12192000" cy="40011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tx2"/>
                </a:solidFill>
                <a:latin typeface="Arial" charset="0"/>
              </a:rPr>
              <a:t>РОЗНИЧНЫЕ РЫНКИ </a:t>
            </a:r>
            <a:r>
              <a:rPr lang="ru-RU" b="1" dirty="0" smtClean="0">
                <a:solidFill>
                  <a:schemeClr val="tx2"/>
                </a:solidFill>
                <a:latin typeface="Arial" charset="0"/>
              </a:rPr>
              <a:t>РЕСПУБЛИКИ БАШКОРТОСТАН</a:t>
            </a:r>
            <a:endParaRPr lang="ru-RU" b="1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8195" name="TextBox 3"/>
          <p:cNvSpPr txBox="1">
            <a:spLocks noChangeArrowheads="1"/>
          </p:cNvSpPr>
          <p:nvPr/>
        </p:nvSpPr>
        <p:spPr bwMode="auto">
          <a:xfrm>
            <a:off x="335492" y="1354782"/>
            <a:ext cx="115210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2FA165"/>
                </a:solidFill>
                <a:latin typeface="Arial" pitchFamily="34" charset="0"/>
              </a:rPr>
              <a:t>52 </a:t>
            </a:r>
            <a:r>
              <a:rPr lang="ru-RU" altLang="ru-RU" sz="2400" b="1" dirty="0">
                <a:solidFill>
                  <a:schemeClr val="tx2"/>
                </a:solidFill>
                <a:latin typeface="Arial" pitchFamily="34" charset="0"/>
              </a:rPr>
              <a:t>розничных </a:t>
            </a:r>
            <a:r>
              <a:rPr lang="ru-RU" altLang="ru-RU" sz="2400" b="1" dirty="0" smtClean="0">
                <a:solidFill>
                  <a:schemeClr val="tx2"/>
                </a:solidFill>
                <a:latin typeface="Arial" pitchFamily="34" charset="0"/>
              </a:rPr>
              <a:t>рынка, из </a:t>
            </a:r>
            <a:r>
              <a:rPr lang="ru-RU" altLang="ru-RU" sz="2400" b="1" dirty="0">
                <a:solidFill>
                  <a:schemeClr val="tx2"/>
                </a:solidFill>
                <a:latin typeface="Arial" pitchFamily="34" charset="0"/>
              </a:rPr>
              <a:t>них </a:t>
            </a:r>
            <a:r>
              <a:rPr lang="ru-RU" altLang="ru-RU" sz="2400" b="1" dirty="0" smtClean="0">
                <a:solidFill>
                  <a:srgbClr val="00B050"/>
                </a:solidFill>
                <a:latin typeface="Arial" pitchFamily="34" charset="0"/>
              </a:rPr>
              <a:t>36</a:t>
            </a:r>
            <a:r>
              <a:rPr lang="ru-RU" altLang="ru-RU" sz="2400" b="1" dirty="0" smtClean="0">
                <a:solidFill>
                  <a:schemeClr val="tx2"/>
                </a:solidFill>
                <a:latin typeface="Arial" pitchFamily="34" charset="0"/>
              </a:rPr>
              <a:t> </a:t>
            </a:r>
            <a:r>
              <a:rPr lang="ru-RU" altLang="ru-RU" sz="2400" b="1" dirty="0">
                <a:solidFill>
                  <a:schemeClr val="tx2"/>
                </a:solidFill>
                <a:latin typeface="Arial" pitchFamily="34" charset="0"/>
              </a:rPr>
              <a:t>- сельскохозяйственных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75520" y="1949450"/>
            <a:ext cx="103699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  <a:defRPr/>
            </a:pPr>
            <a:r>
              <a:rPr lang="ru-RU" sz="2400" b="1" dirty="0">
                <a:solidFill>
                  <a:schemeClr val="tx2"/>
                </a:solidFill>
                <a:latin typeface="Arial" pitchFamily="34" charset="0"/>
              </a:rPr>
              <a:t>торговых мест на рынках - </a:t>
            </a:r>
            <a:r>
              <a:rPr lang="ru-RU" sz="2400" b="1" dirty="0" smtClean="0">
                <a:solidFill>
                  <a:schemeClr val="tx2"/>
                </a:solidFill>
                <a:latin typeface="Arial" pitchFamily="34" charset="0"/>
              </a:rPr>
              <a:t>около </a:t>
            </a:r>
            <a:r>
              <a:rPr lang="ru-RU" sz="2400" b="1" dirty="0">
                <a:solidFill>
                  <a:srgbClr val="2FA165"/>
                </a:solidFill>
                <a:latin typeface="Arial" pitchFamily="34" charset="0"/>
              </a:rPr>
              <a:t>10 </a:t>
            </a:r>
            <a:r>
              <a:rPr lang="ru-RU" sz="2400" b="1" dirty="0">
                <a:solidFill>
                  <a:schemeClr val="tx2"/>
                </a:solidFill>
                <a:latin typeface="Arial" pitchFamily="34" charset="0"/>
              </a:rPr>
              <a:t> </a:t>
            </a:r>
            <a:r>
              <a:rPr lang="ru-RU" sz="2400" b="1" dirty="0" smtClean="0">
                <a:solidFill>
                  <a:schemeClr val="tx2"/>
                </a:solidFill>
                <a:latin typeface="Arial" pitchFamily="34" charset="0"/>
              </a:rPr>
              <a:t>тысяч </a:t>
            </a:r>
            <a:endParaRPr lang="ru-RU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11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347200" y="6492876"/>
            <a:ext cx="2844800" cy="365125"/>
          </a:xfrm>
        </p:spPr>
        <p:txBody>
          <a:bodyPr/>
          <a:lstStyle/>
          <a:p>
            <a:pPr>
              <a:defRPr/>
            </a:pPr>
            <a:fld id="{8F02BC1F-8B6D-4831-8C36-45DBEB4603C1}" type="slidenum">
              <a:rPr lang="ru-RU" sz="1250" b="1" smtClean="0">
                <a:solidFill>
                  <a:schemeClr val="bg1"/>
                </a:solidFill>
              </a:rPr>
              <a:pPr>
                <a:defRPr/>
              </a:pPr>
              <a:t>6</a:t>
            </a:fld>
            <a:endParaRPr lang="ru-RU" sz="1250" b="1" dirty="0">
              <a:solidFill>
                <a:schemeClr val="bg1"/>
              </a:solidFill>
            </a:endParaRPr>
          </a:p>
        </p:txBody>
      </p:sp>
      <p:sp>
        <p:nvSpPr>
          <p:cNvPr id="8198" name="Прямоугольник 9"/>
          <p:cNvSpPr>
            <a:spLocks noChangeArrowheads="1"/>
          </p:cNvSpPr>
          <p:nvPr/>
        </p:nvSpPr>
        <p:spPr bwMode="auto">
          <a:xfrm>
            <a:off x="1775520" y="2721694"/>
            <a:ext cx="986509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ru-RU" altLang="ru-RU" sz="2200" b="1" dirty="0">
                <a:solidFill>
                  <a:schemeClr val="tx2"/>
                </a:solidFill>
                <a:latin typeface="Arial" pitchFamily="34" charset="0"/>
              </a:rPr>
              <a:t>из них для </a:t>
            </a:r>
            <a:r>
              <a:rPr lang="ru-RU" altLang="ru-RU" sz="2200" b="1" dirty="0" err="1" smtClean="0">
                <a:solidFill>
                  <a:schemeClr val="tx2"/>
                </a:solidFill>
                <a:latin typeface="Arial" pitchFamily="34" charset="0"/>
              </a:rPr>
              <a:t>сельхозтоваропроизводителей</a:t>
            </a:r>
            <a:r>
              <a:rPr lang="ru-RU" altLang="ru-RU" sz="2200" b="1" dirty="0" smtClean="0">
                <a:solidFill>
                  <a:schemeClr val="tx2"/>
                </a:solidFill>
                <a:latin typeface="Arial" pitchFamily="34" charset="0"/>
              </a:rPr>
              <a:t> </a:t>
            </a:r>
            <a:r>
              <a:rPr lang="ru-RU" altLang="ru-RU" sz="2200" b="1" dirty="0" smtClean="0">
                <a:solidFill>
                  <a:srgbClr val="FF0000"/>
                </a:solidFill>
                <a:latin typeface="Arial" pitchFamily="34" charset="0"/>
              </a:rPr>
              <a:t>свободно 1,75 </a:t>
            </a:r>
            <a:r>
              <a:rPr lang="ru-RU" altLang="ru-RU" sz="2200" b="1" dirty="0">
                <a:solidFill>
                  <a:schemeClr val="tx2"/>
                </a:solidFill>
                <a:latin typeface="Arial" pitchFamily="34" charset="0"/>
              </a:rPr>
              <a:t>тыс. </a:t>
            </a:r>
            <a:r>
              <a:rPr lang="ru-RU" altLang="ru-RU" sz="2200" b="1" dirty="0" smtClean="0">
                <a:solidFill>
                  <a:schemeClr val="tx2"/>
                </a:solidFill>
                <a:latin typeface="Arial" pitchFamily="34" charset="0"/>
              </a:rPr>
              <a:t>мест</a:t>
            </a:r>
          </a:p>
          <a:p>
            <a:pPr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endParaRPr lang="ru-RU" altLang="ru-RU" sz="2200" b="1" dirty="0">
              <a:solidFill>
                <a:schemeClr val="tx2"/>
              </a:solidFill>
              <a:latin typeface="Arial" pitchFamily="34" charset="0"/>
            </a:endParaRPr>
          </a:p>
        </p:txBody>
      </p:sp>
      <p:pic>
        <p:nvPicPr>
          <p:cNvPr id="8199" name="Picture 6" descr="http://www.kr-news.ru/sites/default/files/title_image/2015-02/ovoshchi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512" y="3573016"/>
            <a:ext cx="3876132" cy="2559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9442909"/>
              </p:ext>
            </p:extLst>
          </p:nvPr>
        </p:nvGraphicFramePr>
        <p:xfrm>
          <a:off x="6023992" y="3212976"/>
          <a:ext cx="5215466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91941"/>
                <a:gridCol w="1423525"/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г. Кумертау</a:t>
                      </a:r>
                      <a:endParaRPr lang="ru-RU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04" marR="121904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275</a:t>
                      </a:r>
                      <a:endParaRPr lang="ru-RU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04" marR="121904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Дюртюлинский р-н</a:t>
                      </a:r>
                      <a:endParaRPr lang="ru-RU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04" marR="121904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235</a:t>
                      </a:r>
                      <a:endParaRPr lang="ru-RU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04" marR="121904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г. Салават</a:t>
                      </a:r>
                    </a:p>
                  </a:txBody>
                  <a:tcPr marL="121904" marR="121904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129</a:t>
                      </a:r>
                      <a:endParaRPr lang="ru-RU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04" marR="121904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b="1" dirty="0" err="1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Ишимбайский</a:t>
                      </a:r>
                      <a:r>
                        <a:rPr lang="ru-RU" b="1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р-н</a:t>
                      </a:r>
                      <a:endParaRPr lang="ru-RU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04" marR="121904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125</a:t>
                      </a:r>
                      <a:endParaRPr lang="ru-RU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04" marR="121904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b="1" dirty="0" err="1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Мелеузовский</a:t>
                      </a:r>
                      <a:r>
                        <a:rPr lang="ru-RU" b="1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р-н</a:t>
                      </a:r>
                      <a:endParaRPr lang="ru-RU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04" marR="121904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112</a:t>
                      </a:r>
                      <a:endParaRPr lang="ru-RU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04" marR="121904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3834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0" y="333376"/>
            <a:ext cx="12192000" cy="460375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cap="all" dirty="0">
                <a:solidFill>
                  <a:schemeClr val="tx2"/>
                </a:solidFill>
                <a:latin typeface="Arial" panose="020B0604020202020204" pitchFamily="34" charset="0"/>
              </a:rPr>
              <a:t>ЯРМАРКИ Республики Башкортостан</a:t>
            </a:r>
          </a:p>
        </p:txBody>
      </p:sp>
      <p:sp>
        <p:nvSpPr>
          <p:cNvPr id="9219" name="TextBox 3"/>
          <p:cNvSpPr txBox="1">
            <a:spLocks noChangeArrowheads="1"/>
          </p:cNvSpPr>
          <p:nvPr/>
        </p:nvSpPr>
        <p:spPr bwMode="auto">
          <a:xfrm>
            <a:off x="334434" y="1052513"/>
            <a:ext cx="11523133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chemeClr val="tx2"/>
                </a:solidFill>
                <a:latin typeface="Arial" pitchFamily="34" charset="0"/>
              </a:rPr>
              <a:t>постановление Правительства Республики Башкортостан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chemeClr val="tx2"/>
                </a:solidFill>
                <a:latin typeface="Arial" pitchFamily="34" charset="0"/>
              </a:rPr>
              <a:t>«О порядке организации ярмарок и продажи товаров (выполнения работ, оказания услуг) на них </a:t>
            </a:r>
            <a:r>
              <a:rPr lang="ru-RU" altLang="ru-RU" sz="2000" b="1" dirty="0" smtClean="0">
                <a:solidFill>
                  <a:schemeClr val="tx2"/>
                </a:solidFill>
                <a:latin typeface="Arial" pitchFamily="34" charset="0"/>
              </a:rPr>
              <a:t>на </a:t>
            </a:r>
            <a:r>
              <a:rPr lang="ru-RU" altLang="ru-RU" sz="2000" b="1" dirty="0">
                <a:solidFill>
                  <a:schemeClr val="tx2"/>
                </a:solidFill>
                <a:latin typeface="Arial" pitchFamily="34" charset="0"/>
              </a:rPr>
              <a:t>территории Республики Башкортостан»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chemeClr val="tx2"/>
                </a:solidFill>
                <a:latin typeface="Arial" pitchFamily="34" charset="0"/>
              </a:rPr>
              <a:t>от 8 мая 2007 года №123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b="1" dirty="0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9220" name="Прямоугольник 4"/>
          <p:cNvSpPr>
            <a:spLocks noChangeArrowheads="1"/>
          </p:cNvSpPr>
          <p:nvPr/>
        </p:nvSpPr>
        <p:spPr bwMode="auto">
          <a:xfrm>
            <a:off x="624418" y="2924175"/>
            <a:ext cx="11040533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 i="1" dirty="0">
                <a:solidFill>
                  <a:schemeClr val="tx2"/>
                </a:solidFill>
                <a:latin typeface="Arial" pitchFamily="34" charset="0"/>
              </a:rPr>
              <a:t>в </a:t>
            </a:r>
            <a:r>
              <a:rPr lang="ru-RU" altLang="ru-RU" sz="2800" b="1" i="1" dirty="0" smtClean="0">
                <a:solidFill>
                  <a:schemeClr val="tx2"/>
                </a:solidFill>
                <a:latin typeface="Arial" pitchFamily="34" charset="0"/>
              </a:rPr>
              <a:t>2018 </a:t>
            </a:r>
            <a:r>
              <a:rPr lang="ru-RU" altLang="ru-RU" sz="2800" b="1" i="1" dirty="0">
                <a:solidFill>
                  <a:schemeClr val="tx2"/>
                </a:solidFill>
                <a:latin typeface="Arial" pitchFamily="34" charset="0"/>
              </a:rPr>
              <a:t>году запланировано проведение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 i="1" dirty="0">
                <a:solidFill>
                  <a:schemeClr val="tx2"/>
                </a:solidFill>
                <a:latin typeface="Arial" pitchFamily="34" charset="0"/>
              </a:rPr>
              <a:t>более </a:t>
            </a:r>
            <a:r>
              <a:rPr lang="ru-RU" altLang="ru-RU" sz="2800" b="1" i="1" dirty="0" smtClean="0">
                <a:solidFill>
                  <a:srgbClr val="00B050"/>
                </a:solidFill>
                <a:latin typeface="Arial" pitchFamily="34" charset="0"/>
              </a:rPr>
              <a:t>13,5 </a:t>
            </a:r>
            <a:r>
              <a:rPr lang="ru-RU" altLang="ru-RU" sz="2800" b="1" i="1" dirty="0">
                <a:solidFill>
                  <a:schemeClr val="tx2"/>
                </a:solidFill>
                <a:latin typeface="Arial" pitchFamily="34" charset="0"/>
              </a:rPr>
              <a:t>тыс. ярмарок на </a:t>
            </a:r>
            <a:r>
              <a:rPr lang="ru-RU" altLang="ru-RU" sz="2800" b="1" i="1" dirty="0" smtClean="0">
                <a:solidFill>
                  <a:srgbClr val="00B050"/>
                </a:solidFill>
                <a:latin typeface="Arial" pitchFamily="34" charset="0"/>
              </a:rPr>
              <a:t>270</a:t>
            </a:r>
            <a:r>
              <a:rPr lang="ru-RU" altLang="ru-RU" sz="2800" b="1" i="1" dirty="0" smtClean="0">
                <a:solidFill>
                  <a:schemeClr val="tx2"/>
                </a:solidFill>
                <a:latin typeface="Arial" pitchFamily="34" charset="0"/>
              </a:rPr>
              <a:t> </a:t>
            </a:r>
            <a:r>
              <a:rPr lang="ru-RU" altLang="ru-RU" sz="2800" b="1" i="1" dirty="0">
                <a:solidFill>
                  <a:schemeClr val="tx2"/>
                </a:solidFill>
                <a:latin typeface="Arial" pitchFamily="34" charset="0"/>
              </a:rPr>
              <a:t>площадках,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i="1" dirty="0">
                <a:solidFill>
                  <a:schemeClr val="tx2"/>
                </a:solidFill>
                <a:latin typeface="Arial" pitchFamily="34" charset="0"/>
              </a:rPr>
              <a:t>с предоставлением </a:t>
            </a:r>
            <a:r>
              <a:rPr lang="ru-RU" altLang="ru-RU" sz="2800" b="1" i="1" dirty="0" smtClean="0">
                <a:solidFill>
                  <a:srgbClr val="00B050"/>
                </a:solidFill>
                <a:latin typeface="Arial" pitchFamily="34" charset="0"/>
              </a:rPr>
              <a:t>19,4</a:t>
            </a:r>
            <a:r>
              <a:rPr lang="ru-RU" altLang="ru-RU" sz="2400" b="1" i="1" dirty="0" smtClean="0">
                <a:solidFill>
                  <a:srgbClr val="FF0000"/>
                </a:solidFill>
                <a:latin typeface="Arial" pitchFamily="34" charset="0"/>
              </a:rPr>
              <a:t> </a:t>
            </a:r>
            <a:r>
              <a:rPr lang="ru-RU" altLang="ru-RU" sz="2400" b="1" i="1" dirty="0">
                <a:solidFill>
                  <a:schemeClr val="tx2"/>
                </a:solidFill>
                <a:latin typeface="Arial" pitchFamily="34" charset="0"/>
              </a:rPr>
              <a:t>тыс. торговых мест </a:t>
            </a:r>
          </a:p>
        </p:txBody>
      </p:sp>
      <p:sp>
        <p:nvSpPr>
          <p:cNvPr id="11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347200" y="6492876"/>
            <a:ext cx="2844800" cy="365125"/>
          </a:xfrm>
        </p:spPr>
        <p:txBody>
          <a:bodyPr/>
          <a:lstStyle/>
          <a:p>
            <a:pPr>
              <a:defRPr/>
            </a:pPr>
            <a:fld id="{7A69668D-D0FF-4AC7-8AE5-F1D8A3E0D86F}" type="slidenum">
              <a:rPr lang="ru-RU" sz="1250" b="1" smtClean="0">
                <a:solidFill>
                  <a:schemeClr val="bg1"/>
                </a:solidFill>
              </a:rPr>
              <a:pPr>
                <a:defRPr/>
              </a:pPr>
              <a:t>7</a:t>
            </a:fld>
            <a:endParaRPr lang="ru-RU" sz="1250" b="1" dirty="0">
              <a:solidFill>
                <a:schemeClr val="bg1"/>
              </a:solidFill>
            </a:endParaRPr>
          </a:p>
        </p:txBody>
      </p:sp>
      <p:pic>
        <p:nvPicPr>
          <p:cNvPr id="9222" name="Picture 2" descr="http://www.gorobzor.ru/public/news/images/43315.jpg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720" y="4437063"/>
            <a:ext cx="2399590" cy="145976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Picture 6" descr="http://fedpress.ru/sites/fedpress/files/artkasya/news/yarmarka.jpg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424" y="4437063"/>
            <a:ext cx="2257310" cy="143986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4" descr="http://www.moscowmap.ru/_public/article-img/yarmarka-meda-0.jpg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4312" y="4453711"/>
            <a:ext cx="2472359" cy="143986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5" name="Picture 8" descr="http://ru-an.info/Photo/QNews/n7838/foto.jpg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016" y="4447016"/>
            <a:ext cx="2327961" cy="143986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5819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243995"/>
            <a:ext cx="12192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tx2"/>
                </a:solidFill>
                <a:latin typeface="Arial" charset="0"/>
              </a:rPr>
              <a:t>ОГРАНИЧЕНИЕ ДОЛИ ОДНОЙ ТОРГОВОЙ СЕТИ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2939718" y="947629"/>
            <a:ext cx="1712373" cy="2130509"/>
            <a:chOff x="5796136" y="395568"/>
            <a:chExt cx="2952328" cy="1973245"/>
          </a:xfrm>
        </p:grpSpPr>
        <p:graphicFrame>
          <p:nvGraphicFramePr>
            <p:cNvPr id="9" name="Диаграмма 8"/>
            <p:cNvGraphicFramePr/>
            <p:nvPr>
              <p:extLst>
                <p:ext uri="{D42A27DB-BD31-4B8C-83A1-F6EECF244321}">
                  <p14:modId xmlns:p14="http://schemas.microsoft.com/office/powerpoint/2010/main" val="2046936656"/>
                </p:ext>
              </p:extLst>
            </p:nvPr>
          </p:nvGraphicFramePr>
          <p:xfrm>
            <a:off x="5796136" y="395568"/>
            <a:ext cx="2952328" cy="197324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0" name="Rectangle 47"/>
            <p:cNvSpPr/>
            <p:nvPr/>
          </p:nvSpPr>
          <p:spPr>
            <a:xfrm>
              <a:off x="6443345" y="1037654"/>
              <a:ext cx="1644985" cy="662757"/>
            </a:xfrm>
            <a:prstGeom prst="rect">
              <a:avLst/>
            </a:prstGeom>
          </p:spPr>
          <p:txBody>
            <a:bodyPr wrap="none" lIns="91438" tIns="45719" rIns="91438" bIns="45719">
              <a:spAutoFit/>
            </a:bodyPr>
            <a:lstStyle/>
            <a:p>
              <a:pPr algn="ctr" fontAlgn="auto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  <a:endParaRPr lang="ru-RU" sz="3600" b="1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ru-RU" sz="1800" b="1" dirty="0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МО РБ</a:t>
              </a:r>
              <a:endParaRPr lang="en-US" sz="1800" b="1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1" name="Штриховая стрелка вправо 10"/>
          <p:cNvSpPr/>
          <p:nvPr/>
        </p:nvSpPr>
        <p:spPr>
          <a:xfrm rot="5400000">
            <a:off x="3468119" y="2669842"/>
            <a:ext cx="648072" cy="726229"/>
          </a:xfrm>
          <a:prstGeom prst="stripedRightArrow">
            <a:avLst/>
          </a:prstGeom>
          <a:solidFill>
            <a:srgbClr val="FF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800">
              <a:solidFill>
                <a:prstClr val="white"/>
              </a:solidFill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7884183"/>
              </p:ext>
            </p:extLst>
          </p:nvPr>
        </p:nvGraphicFramePr>
        <p:xfrm>
          <a:off x="2351584" y="3429000"/>
          <a:ext cx="3092858" cy="314511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92858"/>
              </a:tblGrid>
              <a:tr h="43204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baseline="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МО РБ</a:t>
                      </a:r>
                      <a:endParaRPr lang="ru-RU" sz="1600" b="1" kern="1200" baseline="0" dirty="0">
                        <a:solidFill>
                          <a:schemeClr val="bg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3300"/>
                    </a:solidFill>
                  </a:tcPr>
                </a:tc>
              </a:tr>
              <a:tr h="4057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ru-RU" sz="1600" b="1" i="0" u="none" strike="noStrike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МР Альшеевский</a:t>
                      </a:r>
                      <a:r>
                        <a:rPr lang="ru-RU" sz="1600" b="1" i="0" u="none" strike="noStrike" kern="12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район</a:t>
                      </a:r>
                    </a:p>
                  </a:txBody>
                  <a:tcPr marL="3600" marR="3600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57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ru-RU" sz="1600" b="1" i="0" u="none" strike="noStrike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МР Архангельский район</a:t>
                      </a:r>
                    </a:p>
                  </a:txBody>
                  <a:tcPr marL="3600" marR="3600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57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ru-RU" sz="1600" b="1" i="0" u="none" strike="noStrike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МР Благоварский район</a:t>
                      </a:r>
                    </a:p>
                  </a:txBody>
                  <a:tcPr marL="3600" marR="3600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57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ru-RU" sz="1600" b="1" i="0" u="none" strike="noStrike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МР Буздякский район</a:t>
                      </a:r>
                    </a:p>
                  </a:txBody>
                  <a:tcPr marL="3600" marR="3600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57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ru-RU" sz="1600" b="1" i="0" u="none" strike="noStrike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МР Зилаирский район</a:t>
                      </a:r>
                    </a:p>
                  </a:txBody>
                  <a:tcPr marL="3600" marR="3600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57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ru-RU" sz="1600" b="1" i="0" u="none" strike="noStrike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МР Калтасинский район</a:t>
                      </a:r>
                    </a:p>
                  </a:txBody>
                  <a:tcPr marL="3600" marR="3600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864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ru-RU" sz="1600" b="1" i="0" u="none" strike="noStrike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ЗАТО Межгорье</a:t>
                      </a:r>
                    </a:p>
                  </a:txBody>
                  <a:tcPr marL="3600" marR="3600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6240016" y="1541158"/>
            <a:ext cx="5145332" cy="20805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-2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данным </a:t>
            </a:r>
            <a:r>
              <a:rPr lang="ru-RU" sz="2400" b="1" spc="-2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Башкортостанстата</a:t>
            </a:r>
            <a:endParaRPr lang="ru-RU" sz="2400" b="1" spc="-2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2400" b="1" spc="-2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-2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доля </a:t>
            </a:r>
            <a:r>
              <a:rPr lang="ru-RU" sz="2400" b="1" spc="-2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ритейла в 2017 году </a:t>
            </a:r>
            <a:endParaRPr lang="ru-RU" sz="2400" b="1" spc="-2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-2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товарообороте составляет </a:t>
            </a:r>
          </a:p>
          <a:p>
            <a:pPr algn="ctr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2400" b="1" spc="-2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spc="-20" dirty="0" smtClean="0">
                <a:latin typeface="Arial" panose="020B0604020202020204" pitchFamily="34" charset="0"/>
                <a:cs typeface="Arial" panose="020B0604020202020204" pitchFamily="34" charset="0"/>
              </a:rPr>
              <a:t>19,9%</a:t>
            </a:r>
            <a:endParaRPr lang="ru-RU" sz="3200" b="1" i="0" spc="-2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27748" y="4265791"/>
            <a:ext cx="6488932" cy="26037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-2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ст. 14 Федерального з</a:t>
            </a:r>
            <a:r>
              <a:rPr lang="ru-RU" sz="2400" b="1" spc="-2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акона от 28 декабря 2009 года № 381-ФЗ </a:t>
            </a:r>
            <a:endParaRPr lang="ru-RU" sz="2400" b="1" spc="-2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2400" b="1" i="0" spc="-2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0" spc="-2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ограничение доли одной торговой сети </a:t>
            </a:r>
          </a:p>
          <a:p>
            <a:pPr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0" spc="-2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400" b="1" spc="-2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случае превышения доли </a:t>
            </a:r>
            <a:r>
              <a:rPr lang="ru-RU" sz="2400" b="1" spc="-2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</a:p>
          <a:p>
            <a:pPr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-2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25% от объема </a:t>
            </a:r>
            <a:r>
              <a:rPr lang="ru-RU" sz="2400" b="1" spc="-2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всех реализованных продовольственных товаров</a:t>
            </a:r>
          </a:p>
          <a:p>
            <a:pPr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2400" b="1" i="0" spc="-2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944" b="100000" l="30052" r="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227" t="7301" r="30001"/>
          <a:stretch/>
        </p:blipFill>
        <p:spPr bwMode="auto">
          <a:xfrm>
            <a:off x="119336" y="1124744"/>
            <a:ext cx="2059693" cy="27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5571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16632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cap="all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Организация торговли в отдаленных и малочисленных населенных пунктах </a:t>
            </a:r>
          </a:p>
          <a:p>
            <a:pPr algn="ctr"/>
            <a:r>
              <a:rPr lang="ru-RU" b="1" cap="all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использованием автолавок</a:t>
            </a:r>
            <a:endParaRPr lang="ru-RU" b="1" cap="all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8897" y="1268760"/>
            <a:ext cx="12200897" cy="936104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19200" y="1268760"/>
            <a:ext cx="10877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Распоряжение Правительства </a:t>
            </a:r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Республики Башкортостан 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14 августа </a:t>
            </a: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2017 года № </a:t>
            </a:r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762-р</a:t>
            </a:r>
            <a:endParaRPr lang="ru-RU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040970" y="1340769"/>
            <a:ext cx="0" cy="5517231"/>
          </a:xfrm>
          <a:prstGeom prst="line">
            <a:avLst/>
          </a:prstGeom>
          <a:ln w="4445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Блок-схема: узел 8"/>
          <p:cNvSpPr/>
          <p:nvPr/>
        </p:nvSpPr>
        <p:spPr>
          <a:xfrm>
            <a:off x="619200" y="3068960"/>
            <a:ext cx="828000" cy="828000"/>
          </a:xfrm>
          <a:prstGeom prst="flowChartConnector">
            <a:avLst/>
          </a:prstGeom>
          <a:solidFill>
            <a:schemeClr val="bg1"/>
          </a:solidFill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prstClr val="white"/>
                </a:solidFill>
              </a:rPr>
              <a:t>м</a:t>
            </a:r>
          </a:p>
        </p:txBody>
      </p:sp>
      <p:sp>
        <p:nvSpPr>
          <p:cNvPr id="10" name="Блок-схема: узел 9"/>
          <p:cNvSpPr/>
          <p:nvPr/>
        </p:nvSpPr>
        <p:spPr>
          <a:xfrm>
            <a:off x="626970" y="5049272"/>
            <a:ext cx="828000" cy="828000"/>
          </a:xfrm>
          <a:prstGeom prst="flowChartConnector">
            <a:avLst/>
          </a:prstGeom>
          <a:solidFill>
            <a:schemeClr val="bg1"/>
          </a:solidFill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prstClr val="white"/>
                </a:solidFill>
              </a:rPr>
              <a:t>м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870809" y="2780928"/>
            <a:ext cx="501727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приобретение </a:t>
            </a:r>
            <a:r>
              <a:rPr lang="ru-RU" sz="21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автолавок для обслуживания отдаленных, труднодоступных и малочисленных населенных </a:t>
            </a:r>
            <a:r>
              <a:rPr lang="ru-RU" sz="21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пунктов</a:t>
            </a:r>
            <a:endParaRPr lang="ru-RU" sz="21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endCxn id="11" idx="1"/>
          </p:cNvCxnSpPr>
          <p:nvPr/>
        </p:nvCxnSpPr>
        <p:spPr>
          <a:xfrm>
            <a:off x="1555304" y="3473425"/>
            <a:ext cx="315505" cy="1"/>
          </a:xfrm>
          <a:prstGeom prst="line">
            <a:avLst/>
          </a:prstGeom>
          <a:ln w="76200" cap="rnd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/>
        </p:nvSpPr>
        <p:spPr>
          <a:xfrm>
            <a:off x="1895253" y="4770774"/>
            <a:ext cx="501727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обеспечение торговым обслуживанием </a:t>
            </a:r>
            <a:br>
              <a:rPr lang="ru-RU" sz="21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1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более 260 малочисленных населенных пунктов</a:t>
            </a:r>
            <a:endParaRPr lang="ru-RU" sz="21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9264352" y="4743579"/>
            <a:ext cx="2391770" cy="206979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</a:pP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ru-RU" b="1" dirty="0" smtClean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300"/>
              </a:spcAft>
            </a:pP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Зианчуринский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300"/>
              </a:spcAft>
            </a:pPr>
            <a:r>
              <a:rPr lang="ru-RU" b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Калтасинский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300"/>
              </a:spcAft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Караидельский</a:t>
            </a:r>
          </a:p>
          <a:p>
            <a:pPr>
              <a:spcAft>
                <a:spcPts val="300"/>
              </a:spcAft>
            </a:pPr>
            <a:r>
              <a:rPr lang="ru-RU" b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Кугарчинский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300"/>
              </a:spcAft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Куюргазинский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960096" y="4743579"/>
            <a:ext cx="2391770" cy="206979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</a:pP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ru-RU" b="1" dirty="0" smtClean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300"/>
              </a:spcAft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Архангельский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300"/>
              </a:spcAft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b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Альшеевский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spcAft>
                <a:spcPts val="300"/>
              </a:spcAft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b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Бакалинский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300"/>
              </a:spcAft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Белорецкий </a:t>
            </a:r>
          </a:p>
          <a:p>
            <a:pPr>
              <a:spcAft>
                <a:spcPts val="300"/>
              </a:spcAft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Буздякский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1579748" y="5458792"/>
            <a:ext cx="315505" cy="1"/>
          </a:xfrm>
          <a:prstGeom prst="line">
            <a:avLst/>
          </a:prstGeom>
          <a:ln w="76200" cap="rnd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Users\elysheva.v.BASHKORTOSTAN\AppData\Local\Microsoft\Windows\Temporary Internet Files\Content.Outlook\2E3Q9VXY\bb5cdb3edd57cab45253654eefbf9dc5_1000_750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2104" y="2312876"/>
            <a:ext cx="2382011" cy="1786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elysheva.v.BASHKORTOSTAN\Desktop\АВТОЛАВКА\фото\DSC_1072.JPG"/>
          <p:cNvPicPr preferRelativeResize="0"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5264" y="2316275"/>
            <a:ext cx="2072967" cy="1783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Блок-схема: альтернативный процесс 16"/>
          <p:cNvSpPr/>
          <p:nvPr/>
        </p:nvSpPr>
        <p:spPr>
          <a:xfrm>
            <a:off x="7032104" y="4149080"/>
            <a:ext cx="4576809" cy="504056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пилотных муниципальных районов РБ</a:t>
            </a:r>
            <a:endParaRPr lang="ru-RU" sz="22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1140495"/>
      </p:ext>
    </p:extLst>
  </p:cSld>
  <p:clrMapOvr>
    <a:masterClrMapping/>
  </p:clrMapOvr>
</p:sld>
</file>

<file path=ppt/theme/theme1.xml><?xml version="1.0" encoding="utf-8"?>
<a:theme xmlns:a="http://schemas.openxmlformats.org/drawingml/2006/main" name="Zased_W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Zased_W</Template>
  <TotalTime>4665</TotalTime>
  <Words>922</Words>
  <Application>Microsoft Office PowerPoint</Application>
  <PresentationFormat>Произвольный</PresentationFormat>
  <Paragraphs>205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Zased_W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Управление делами Президента РБ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Пестрецов Андрей Анатольевич</dc:creator>
  <cp:lastModifiedBy>Галяутдинов Ринат Рамилевич</cp:lastModifiedBy>
  <cp:revision>308</cp:revision>
  <cp:lastPrinted>2018-02-20T06:09:31Z</cp:lastPrinted>
  <dcterms:created xsi:type="dcterms:W3CDTF">2016-02-25T12:12:32Z</dcterms:created>
  <dcterms:modified xsi:type="dcterms:W3CDTF">2018-02-20T13:13:19Z</dcterms:modified>
</cp:coreProperties>
</file>